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6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</p:sldIdLst>
  <p:sldSz cx="9144000" cy="5143500" type="screen16x9"/>
  <p:notesSz cx="6858000" cy="9144000"/>
  <p:embeddedFontLst>
    <p:embeddedFont>
      <p:font typeface="Lato" panose="020F0502020204030203" pitchFamily="34" charset="0"/>
      <p:regular r:id="rId66"/>
      <p:bold r:id="rId67"/>
      <p:italic r:id="rId68"/>
      <p:boldItalic r:id="rId69"/>
    </p:embeddedFont>
    <p:embeddedFont>
      <p:font typeface="Raleway" pitchFamily="2" charset="0"/>
      <p:regular r:id="rId70"/>
      <p:bold r:id="rId71"/>
      <p:italic r:id="rId72"/>
      <p:boldItalic r:id="rId73"/>
    </p:embeddedFont>
    <p:embeddedFont>
      <p:font typeface="Verdana" panose="020B0604030504040204" pitchFamily="34" charset="0"/>
      <p:regular r:id="rId74"/>
      <p:bold r:id="rId75"/>
      <p:italic r:id="rId76"/>
      <p:boldItalic r:id="rId7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font" Target="fonts/font3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9.fntdata"/><Relationship Id="rId79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microsoft.com/office/2016/11/relationships/changesInfo" Target="changesInfos/changesInfo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font" Target="fonts/font4.fntdata"/><Relationship Id="rId77" Type="http://schemas.openxmlformats.org/officeDocument/2006/relationships/font" Target="fonts/font12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7.fntdata"/><Relationship Id="rId80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font" Target="fonts/font2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font" Target="fonts/font5.fntdata"/><Relationship Id="rId75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notesMaster" Target="notesMasters/notesMaster1.xml"/><Relationship Id="rId73" Type="http://schemas.openxmlformats.org/officeDocument/2006/relationships/font" Target="fonts/font8.fntdata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11.fntdata"/><Relationship Id="rId7" Type="http://schemas.openxmlformats.org/officeDocument/2006/relationships/slide" Target="slides/slide5.xml"/><Relationship Id="rId71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1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m Schneller" userId="3809452e3b6adf7a" providerId="LiveId" clId="{140D17A0-B145-4A20-9431-30DBF5CD6E17}"/>
    <pc:docChg chg="undo custSel modSld">
      <pc:chgData name="Tim Schneller" userId="3809452e3b6adf7a" providerId="LiveId" clId="{140D17A0-B145-4A20-9431-30DBF5CD6E17}" dt="2023-08-23T11:50:50.055" v="5" actId="9405"/>
      <pc:docMkLst>
        <pc:docMk/>
      </pc:docMkLst>
      <pc:sldChg chg="addSp delSp mod">
        <pc:chgData name="Tim Schneller" userId="3809452e3b6adf7a" providerId="LiveId" clId="{140D17A0-B145-4A20-9431-30DBF5CD6E17}" dt="2023-08-23T11:50:50.055" v="5" actId="9405"/>
        <pc:sldMkLst>
          <pc:docMk/>
          <pc:sldMk cId="0" sldId="283"/>
        </pc:sldMkLst>
        <pc:inkChg chg="add del">
          <ac:chgData name="Tim Schneller" userId="3809452e3b6adf7a" providerId="LiveId" clId="{140D17A0-B145-4A20-9431-30DBF5CD6E17}" dt="2023-08-23T11:50:36.572" v="1" actId="9405"/>
          <ac:inkMkLst>
            <pc:docMk/>
            <pc:sldMk cId="0" sldId="283"/>
            <ac:inkMk id="2" creationId="{7A3921E8-426A-543A-AC4F-FD3034DA489E}"/>
          </ac:inkMkLst>
        </pc:inkChg>
        <pc:inkChg chg="add del">
          <ac:chgData name="Tim Schneller" userId="3809452e3b6adf7a" providerId="LiveId" clId="{140D17A0-B145-4A20-9431-30DBF5CD6E17}" dt="2023-08-23T11:50:50.055" v="5" actId="9405"/>
          <ac:inkMkLst>
            <pc:docMk/>
            <pc:sldMk cId="0" sldId="283"/>
            <ac:inkMk id="3" creationId="{66498381-356E-E10A-7D34-1DA698C1E8F7}"/>
          </ac:inkMkLst>
        </pc:inkChg>
        <pc:inkChg chg="add del">
          <ac:chgData name="Tim Schneller" userId="3809452e3b6adf7a" providerId="LiveId" clId="{140D17A0-B145-4A20-9431-30DBF5CD6E17}" dt="2023-08-23T11:50:49.712" v="4" actId="9405"/>
          <ac:inkMkLst>
            <pc:docMk/>
            <pc:sldMk cId="0" sldId="283"/>
            <ac:inkMk id="4" creationId="{E16192DC-1689-3762-0158-4E4EB099620C}"/>
          </ac:inkMkLst>
        </pc:ink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851ffb810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e851ffb810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75ab56272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75ab56272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00c827b3d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00c827b3d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e9dc514d5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e9dc514d5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400c827b3d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400c827b3d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need to bring data to decimal numbers, the computer does the rest.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d3e070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d3e070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de7d3e070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de7d3e070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400c827b3d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400c827b3d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de7d3e070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de7d3e070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de7d3e070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de7d3e070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de7d3e070_0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de7d3e070_0_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00c827b3d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00c827b3d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de7d3e070_0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de7d3e070_0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385947d44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385947d44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385947d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385947d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de7d3e070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de7d3e070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e9dc514d5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e9dc514d5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de7d3e070_0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de7d3e070_0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de7d3e070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3de7d3e070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df50cdf2f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df50cdf2f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400c827b3d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400c827b3d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400c827b3d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400c827b3d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e9dc514d5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e9dc514d5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400c827b3d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400c827b3d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3df50cdf2f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3df50cdf2f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df50cdf2f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3df50cdf2f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3df50cdf2f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3df50cdf2f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400c827b3d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400c827b3d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400c827b3d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400c827b3d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Look at the webpage, Login and run an example job</a:t>
            </a:r>
            <a:endParaRPr/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en"/>
              <a:t>Sinfo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Squeue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Sbatch test.sh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400c827b3d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400c827b3d_0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400c827b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400c827b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400c827b3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400c827b3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400c827b3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400c827b3d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e9dc514d5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e9dc514d5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400c827b3d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400c827b3d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400c827b3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400c827b3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400c827b3d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400c827b3d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3f9c5b499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3f9c5b499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400c827b3d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400c827b3d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400c827b3d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400c827b3d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385947d44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385947d44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400c827b3d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400c827b3d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400c827b3d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400c827b3d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27628891b80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27628891b80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de7d3e070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de7d3e070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formal try: f:X -&gt; Y. Y is data as it represents X. f is the model/representation/map/function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400c827b3d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400c827b3d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3385947d44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3385947d44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3385947d4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3385947d4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3385947d44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3385947d44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3385947d44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3385947d44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3385947d4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3385947d4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5f3251c00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5f3251c00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5f3251c00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5f3251c00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400c827b3d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400c827b3d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e851ffb810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e851ffb810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00c827b3d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00c827b3d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e851ffb810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e851ffb810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e851ffb810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e851ffb810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e851ffb81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e851ffb81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91688a68e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91688a68e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need context and metadata to make information out data. A face alone is not information. A face in a known location to a certain time is information.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400c827b3d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400c827b3d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Observation : There is a beer in the fridge. Hypothesis : There is beer in every fridge. Wrong. Human in the house. Wrong. Give him money. Approach a reasonable theory.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400c827b3d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400c827b3d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6" name="Google Shape;56;p1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1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14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5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3" name="Google Shape;63;p15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4" name="Google Shape;64;p15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p16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8" name="Google Shape;68;p16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9" name="Google Shape;69;p16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7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5" name="Google Shape;75;p17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6" name="Google Shape;76;p1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5" name="Google Shape;85;p19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" name="Google Shape;86;p19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0" name="Google Shape;90;p2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1" name="Google Shape;91;p20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2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1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5" name="Google Shape;9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6" name="Google Shape;96;p21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21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Google Shape;101;p22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2" name="Google Shape;102;p2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3" name="Google Shape;103;p22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2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p2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7" name="Google Shape;107;p2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8" name="Google Shape;108;p23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23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0" name="Google Shape;110;p2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op500.org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sl.unibe.ch/training/upcoming/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jakevdp.github.io/PythonDataScienceHandbook/" TargetMode="External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aconda_(Python_distribution)" TargetMode="Externa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5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5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37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CAS Applied Data Science - Module 1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Data Acquisition and Management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PD Dr. Sigve Haug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Bern, 2023-08-23</a:t>
            </a:r>
            <a:endParaRPr sz="1800"/>
          </a:p>
        </p:txBody>
      </p:sp>
      <p:sp>
        <p:nvSpPr>
          <p:cNvPr id="118" name="Google Shape;118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4"/>
          <p:cNvSpPr txBox="1">
            <a:spLocks noGrp="1"/>
          </p:cNvSpPr>
          <p:nvPr>
            <p:ph type="body" idx="1"/>
          </p:nvPr>
        </p:nvSpPr>
        <p:spPr>
          <a:xfrm>
            <a:off x="311700" y="445025"/>
            <a:ext cx="9022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>
                <a:solidFill>
                  <a:schemeClr val="dk1"/>
                </a:solidFill>
              </a:rPr>
              <a:t>Data Science Pipeline</a:t>
            </a:r>
            <a:endParaRPr sz="31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3100"/>
          </a:p>
          <a:p>
            <a:pPr marL="457200" lvl="0" indent="-425450" algn="l" rtl="0">
              <a:spcBef>
                <a:spcPts val="1200"/>
              </a:spcBef>
              <a:spcAft>
                <a:spcPts val="0"/>
              </a:spcAft>
              <a:buSzPts val="3100"/>
              <a:buChar char="●"/>
            </a:pPr>
            <a:r>
              <a:rPr lang="en" sz="3100"/>
              <a:t>Data Engineering </a:t>
            </a:r>
            <a:endParaRPr sz="3100"/>
          </a:p>
          <a:p>
            <a:pPr marL="457200" lvl="0" indent="-425450" algn="l" rtl="0">
              <a:spcBef>
                <a:spcPts val="1200"/>
              </a:spcBef>
              <a:spcAft>
                <a:spcPts val="0"/>
              </a:spcAft>
              <a:buSzPts val="3100"/>
              <a:buChar char="●"/>
            </a:pPr>
            <a:r>
              <a:rPr lang="en" sz="3100"/>
              <a:t>Data Modelling</a:t>
            </a:r>
            <a:endParaRPr sz="3100"/>
          </a:p>
          <a:p>
            <a:pPr marL="457200" lvl="0" indent="-425450" algn="l" rtl="0">
              <a:spcBef>
                <a:spcPts val="1200"/>
              </a:spcBef>
              <a:spcAft>
                <a:spcPts val="0"/>
              </a:spcAft>
              <a:buSzPts val="3100"/>
              <a:buChar char="●"/>
            </a:pPr>
            <a:r>
              <a:rPr lang="en" sz="3100"/>
              <a:t>Data Producting</a:t>
            </a:r>
            <a:endParaRPr sz="31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00"/>
          </a:p>
        </p:txBody>
      </p:sp>
      <p:sp>
        <p:nvSpPr>
          <p:cNvPr id="186" name="Google Shape;186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Representations</a:t>
            </a:r>
            <a:endParaRPr/>
          </a:p>
        </p:txBody>
      </p:sp>
      <p:sp>
        <p:nvSpPr>
          <p:cNvPr id="192" name="Google Shape;192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Numeral Systems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Often data is represented by numeral systems (however also by the alphabet -&gt; NLP)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Writing systems for expressing numbers using e.g. digits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Modern systems are mostly positional systems</a:t>
            </a:r>
            <a:endParaRPr sz="1600"/>
          </a:p>
          <a:p>
            <a:pPr marL="914400" lvl="1" indent="-317500" algn="l" rtl="0">
              <a:spcBef>
                <a:spcPts val="1200"/>
              </a:spcBef>
              <a:spcAft>
                <a:spcPts val="1200"/>
              </a:spcAft>
              <a:buSzPts val="1400"/>
              <a:buChar char="○"/>
            </a:pP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</a:rPr>
              <a:t>304 = 3×10</a:t>
            </a:r>
            <a:r>
              <a:rPr lang="en" sz="1400" baseline="30000">
                <a:solidFill>
                  <a:srgbClr val="222222"/>
                </a:solidFill>
                <a:highlight>
                  <a:srgbClr val="FFFFFF"/>
                </a:highlight>
              </a:rPr>
              <a:t>2</a:t>
            </a: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</a:rPr>
              <a:t> + 0×10</a:t>
            </a:r>
            <a:r>
              <a:rPr lang="en" sz="1400" baseline="30000">
                <a:solidFill>
                  <a:srgbClr val="222222"/>
                </a:solidFill>
                <a:highlight>
                  <a:srgbClr val="FFFFFF"/>
                </a:highlight>
              </a:rPr>
              <a:t>1</a:t>
            </a: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</a:rPr>
              <a:t> + 4×10</a:t>
            </a:r>
            <a:r>
              <a:rPr lang="en" sz="1400" baseline="30000">
                <a:solidFill>
                  <a:srgbClr val="222222"/>
                </a:solidFill>
                <a:highlight>
                  <a:srgbClr val="FFFFFF"/>
                </a:highlight>
              </a:rPr>
              <a:t>0</a:t>
            </a:r>
            <a:endParaRPr sz="1400"/>
          </a:p>
        </p:txBody>
      </p:sp>
      <p:sp>
        <p:nvSpPr>
          <p:cNvPr id="193" name="Google Shape;193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94" name="Google Shape;194;p35"/>
          <p:cNvSpPr txBox="1">
            <a:spLocks noGrp="1"/>
          </p:cNvSpPr>
          <p:nvPr>
            <p:ph type="body" idx="1"/>
          </p:nvPr>
        </p:nvSpPr>
        <p:spPr>
          <a:xfrm>
            <a:off x="4370575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Examples Numeral Systems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Unary (2 = //) - base 1</a:t>
            </a:r>
            <a:endParaRPr sz="1600"/>
          </a:p>
          <a:p>
            <a:pPr marL="914400" lvl="1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Good for human kids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Binary (2=10) - base 2 </a:t>
            </a:r>
            <a:endParaRPr sz="1600"/>
          </a:p>
          <a:p>
            <a:pPr marL="914400" lvl="1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Good for computers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Decimal (2=2) - base 10</a:t>
            </a:r>
            <a:endParaRPr sz="1600"/>
          </a:p>
          <a:p>
            <a:pPr marL="914400" lvl="1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Good for grown up humans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Sexagecimal - base 60 </a:t>
            </a:r>
            <a:endParaRPr sz="1600"/>
          </a:p>
          <a:p>
            <a:pPr marL="914400" lvl="1" indent="-330200" algn="l" rtl="0">
              <a:spcBef>
                <a:spcPts val="1200"/>
              </a:spcBef>
              <a:spcAft>
                <a:spcPts val="1200"/>
              </a:spcAft>
              <a:buSzPts val="1600"/>
              <a:buChar char="○"/>
            </a:pPr>
            <a:r>
              <a:rPr lang="en" sz="1600"/>
              <a:t>(remnants in hour, minutes etc )</a:t>
            </a:r>
            <a:endParaRPr sz="1600"/>
          </a:p>
        </p:txBody>
      </p:sp>
      <p:sp>
        <p:nvSpPr>
          <p:cNvPr id="195" name="Google Shape;195;p35"/>
          <p:cNvSpPr txBox="1"/>
          <p:nvPr/>
        </p:nvSpPr>
        <p:spPr>
          <a:xfrm>
            <a:off x="4370575" y="312700"/>
            <a:ext cx="4630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data science we need data in numeral representation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6"/>
          <p:cNvSpPr txBox="1">
            <a:spLocks noGrp="1"/>
          </p:cNvSpPr>
          <p:nvPr>
            <p:ph type="title"/>
          </p:nvPr>
        </p:nvSpPr>
        <p:spPr>
          <a:xfrm>
            <a:off x="1135475" y="575950"/>
            <a:ext cx="75864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Computers understand only 0/1</a:t>
            </a:r>
            <a:endParaRPr/>
          </a:p>
        </p:txBody>
      </p:sp>
      <p:pic>
        <p:nvPicPr>
          <p:cNvPr id="201" name="Google Shape;20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4925" y="1476925"/>
            <a:ext cx="5896825" cy="280235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02" name="Google Shape;202;p3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endParaRPr/>
          </a:p>
        </p:txBody>
      </p:sp>
      <p:sp>
        <p:nvSpPr>
          <p:cNvPr id="208" name="Google Shape;208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188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Binary numbers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Base 2, e.g. 0 and 1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Computers work with electrical currents, either there is a current (1) or there is no current (0)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Other numbers and characters can be represented with binary numbers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One can do mathematics with 0 and 1</a:t>
            </a:r>
            <a:endParaRPr sz="16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So in the end data is mostly stored as bits and processed as bits</a:t>
            </a:r>
            <a:endParaRPr sz="1600"/>
          </a:p>
        </p:txBody>
      </p:sp>
      <p:sp>
        <p:nvSpPr>
          <p:cNvPr id="209" name="Google Shape;209;p3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4188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n" sz="2100" b="1">
                <a:solidFill>
                  <a:schemeClr val="dk1"/>
                </a:solidFill>
              </a:rPr>
              <a:t>From 0 to 3 and so on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0000 0000 (8 bits = 1 byte)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0000 0001 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0000 0010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0000 0011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….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1111 1111 (2^8 = 256)</a:t>
            </a:r>
            <a:endParaRPr sz="1600"/>
          </a:p>
        </p:txBody>
      </p:sp>
      <p:sp>
        <p:nvSpPr>
          <p:cNvPr id="210" name="Google Shape;210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Analog to Digital Data (Digitisation) - ADC</a:t>
            </a:r>
            <a:endParaRPr/>
          </a:p>
        </p:txBody>
      </p:sp>
      <p:sp>
        <p:nvSpPr>
          <p:cNvPr id="216" name="Google Shape;216;p3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374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Digitisation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Sensors often produce analog data, the current itself - often perceived as some continues wave   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Is then often converted to digital data for computation and storage as bits</a:t>
            </a:r>
            <a:endParaRPr sz="16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Lately an inflationary usage occured - digitisation is now also a social process </a:t>
            </a:r>
            <a:r>
              <a:rPr lang="en" sz="1600">
                <a:solidFill>
                  <a:srgbClr val="999999"/>
                </a:solidFill>
              </a:rPr>
              <a:t>and every institution needs a digital strategy </a:t>
            </a:r>
            <a:endParaRPr sz="1600">
              <a:solidFill>
                <a:srgbClr val="999999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00"/>
          </a:p>
        </p:txBody>
      </p:sp>
      <p:sp>
        <p:nvSpPr>
          <p:cNvPr id="217" name="Google Shape;217;p3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n" sz="2100" b="1">
                <a:solidFill>
                  <a:schemeClr val="dk1"/>
                </a:solidFill>
              </a:rPr>
              <a:t>...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...</a:t>
            </a:r>
            <a:endParaRPr sz="1600"/>
          </a:p>
        </p:txBody>
      </p:sp>
      <p:sp>
        <p:nvSpPr>
          <p:cNvPr id="218" name="Google Shape;218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219" name="Google Shape;21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1325" y="1393400"/>
            <a:ext cx="5090975" cy="282455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8"/>
          <p:cNvSpPr txBox="1"/>
          <p:nvPr/>
        </p:nvSpPr>
        <p:spPr>
          <a:xfrm>
            <a:off x="6213600" y="1152475"/>
            <a:ext cx="30000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Discretisation</a:t>
            </a:r>
            <a:endParaRPr/>
          </a:p>
        </p:txBody>
      </p:sp>
      <p:sp>
        <p:nvSpPr>
          <p:cNvPr id="221" name="Google Shape;221;p38"/>
          <p:cNvSpPr txBox="1"/>
          <p:nvPr/>
        </p:nvSpPr>
        <p:spPr>
          <a:xfrm>
            <a:off x="5400000" y="4217950"/>
            <a:ext cx="30000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Quantisation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923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types and structures (in programming languages)</a:t>
            </a:r>
            <a:endParaRPr/>
          </a:p>
        </p:txBody>
      </p:sp>
      <p:sp>
        <p:nvSpPr>
          <p:cNvPr id="227" name="Google Shape;227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Common types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Integer (e.g. 32-bit int) for natural numbers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Floating point (for real numbers), 32 or 64-bit (double) float 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Boolean (True or False)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Character (a,b,c ...)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String (“list of characters”)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List or Array ([1,2,r,t,5])</a:t>
            </a:r>
            <a:endParaRPr sz="160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  </a:t>
            </a:r>
            <a:endParaRPr sz="1600"/>
          </a:p>
        </p:txBody>
      </p:sp>
      <p:sp>
        <p:nvSpPr>
          <p:cNvPr id="228" name="Google Shape;228;p39"/>
          <p:cNvSpPr txBox="1">
            <a:spLocks noGrp="1"/>
          </p:cNvSpPr>
          <p:nvPr>
            <p:ph type="body" idx="2"/>
          </p:nvPr>
        </p:nvSpPr>
        <p:spPr>
          <a:xfrm>
            <a:off x="4411650" y="1017725"/>
            <a:ext cx="4609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n" sz="2100" b="1">
                <a:solidFill>
                  <a:schemeClr val="dk1"/>
                </a:solidFill>
              </a:rPr>
              <a:t>Explicit and implicit declaration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 programming languages data is loaded into variables of certain types  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 Python and R types normally don’t have to be specified. </a:t>
            </a:r>
            <a:endParaRPr sz="1600"/>
          </a:p>
          <a:p>
            <a:pPr marL="914400" lvl="1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counter = 2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 C/C++, Fortran … data types must be specified</a:t>
            </a:r>
            <a:endParaRPr sz="1600"/>
          </a:p>
          <a:p>
            <a:pPr marL="914400" lvl="1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Int counter</a:t>
            </a:r>
            <a:endParaRPr sz="1600"/>
          </a:p>
          <a:p>
            <a:pPr marL="914400" lvl="1" indent="-330200" algn="l" rtl="0">
              <a:spcBef>
                <a:spcPts val="1200"/>
              </a:spcBef>
              <a:spcAft>
                <a:spcPts val="1200"/>
              </a:spcAft>
              <a:buSzPts val="1600"/>
              <a:buChar char="○"/>
            </a:pPr>
            <a:r>
              <a:rPr lang="en" sz="1600"/>
              <a:t>Float strength</a:t>
            </a:r>
            <a:endParaRPr sz="1600"/>
          </a:p>
        </p:txBody>
      </p:sp>
      <p:sp>
        <p:nvSpPr>
          <p:cNvPr id="229" name="Google Shape;229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types and structures</a:t>
            </a:r>
            <a:endParaRPr/>
          </a:p>
        </p:txBody>
      </p:sp>
      <p:sp>
        <p:nvSpPr>
          <p:cNvPr id="235" name="Google Shape;235;p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Composite data types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Arrays, matrices, </a:t>
            </a:r>
            <a:r>
              <a:rPr lang="en" sz="1600" b="1"/>
              <a:t>dataframes</a:t>
            </a:r>
            <a:endParaRPr sz="1600" b="1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 C/C++:</a:t>
            </a:r>
            <a:endParaRPr sz="1600"/>
          </a:p>
          <a:p>
            <a:pPr marL="914400" lvl="1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Structure example: Person (name,age,gender)</a:t>
            </a:r>
            <a:endParaRPr sz="1600"/>
          </a:p>
          <a:p>
            <a:pPr marL="914400" lvl="1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 structure with method (s) or functions are called classes</a:t>
            </a:r>
            <a:endParaRPr sz="1600"/>
          </a:p>
          <a:p>
            <a:pPr marL="914400" lvl="1" indent="-330200" algn="l" rtl="0">
              <a:spcBef>
                <a:spcPts val="1200"/>
              </a:spcBef>
              <a:spcAft>
                <a:spcPts val="1200"/>
              </a:spcAft>
              <a:buSzPts val="1600"/>
              <a:buChar char="○"/>
            </a:pPr>
            <a:r>
              <a:rPr lang="en" sz="1600"/>
              <a:t>An instance of a class is often called an object</a:t>
            </a:r>
            <a:endParaRPr sz="1600"/>
          </a:p>
        </p:txBody>
      </p:sp>
      <p:sp>
        <p:nvSpPr>
          <p:cNvPr id="236" name="Google Shape;236;p40"/>
          <p:cNvSpPr txBox="1">
            <a:spLocks noGrp="1"/>
          </p:cNvSpPr>
          <p:nvPr>
            <p:ph type="body" idx="2"/>
          </p:nvPr>
        </p:nvSpPr>
        <p:spPr>
          <a:xfrm>
            <a:off x="4832400" y="10762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Trees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Graphs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...</a:t>
            </a:r>
            <a:endParaRPr sz="16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In R and in the Python pandas module, the </a:t>
            </a:r>
            <a:r>
              <a:rPr lang="en" sz="1600" b="1"/>
              <a:t>dataframe</a:t>
            </a:r>
            <a:r>
              <a:rPr lang="en" sz="1600"/>
              <a:t> is the essential (composite) data type, if we consider time series as a certain type of dataframe.</a:t>
            </a:r>
            <a:endParaRPr sz="160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00"/>
          </a:p>
        </p:txBody>
      </p:sp>
      <p:sp>
        <p:nvSpPr>
          <p:cNvPr id="237" name="Google Shape;237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and some vocabulary</a:t>
            </a:r>
            <a:endParaRPr/>
          </a:p>
        </p:txBody>
      </p:sp>
      <p:sp>
        <p:nvSpPr>
          <p:cNvPr id="243" name="Google Shape;243;p41"/>
          <p:cNvSpPr txBox="1">
            <a:spLocks noGrp="1"/>
          </p:cNvSpPr>
          <p:nvPr>
            <p:ph type="body" idx="1"/>
          </p:nvPr>
        </p:nvSpPr>
        <p:spPr>
          <a:xfrm>
            <a:off x="5687050" y="1455125"/>
            <a:ext cx="3034800" cy="31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Unit prefixes</a:t>
            </a:r>
            <a:endParaRPr sz="2100" b="1">
              <a:solidFill>
                <a:schemeClr val="dk1"/>
              </a:solidFill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200"/>
              </a:spcAft>
              <a:buNone/>
            </a:pPr>
            <a:endParaRPr sz="1600"/>
          </a:p>
        </p:txBody>
      </p:sp>
      <p:pic>
        <p:nvPicPr>
          <p:cNvPr id="244" name="Google Shape;24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7325" y="1399853"/>
            <a:ext cx="2916225" cy="314995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4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volumes</a:t>
            </a:r>
            <a:endParaRPr/>
          </a:p>
        </p:txBody>
      </p:sp>
      <p:sp>
        <p:nvSpPr>
          <p:cNvPr id="251" name="Google Shape;251;p4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Sizes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An integer number is often 4 bytes 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 character is often 2 bytes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My laptop has 16GB RAM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 2000 all data was some EB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 2020 is was about 1000x more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(Microscope) Color image - 3 numbers per pixel</a:t>
            </a:r>
            <a:endParaRPr sz="1600"/>
          </a:p>
        </p:txBody>
      </p:sp>
      <p:sp>
        <p:nvSpPr>
          <p:cNvPr id="252" name="Google Shape;252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253" name="Google Shape;25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790725"/>
            <a:ext cx="4527602" cy="2490509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42"/>
          <p:cNvSpPr txBox="1"/>
          <p:nvPr/>
        </p:nvSpPr>
        <p:spPr>
          <a:xfrm>
            <a:off x="4572000" y="4477825"/>
            <a:ext cx="4449000" cy="4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Statista.com : big data in data centers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260" name="Google Shape;26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900" y="300900"/>
            <a:ext cx="6050400" cy="453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56300" y="457200"/>
            <a:ext cx="2344900" cy="2322207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43"/>
          <p:cNvSpPr txBox="1"/>
          <p:nvPr/>
        </p:nvSpPr>
        <p:spPr>
          <a:xfrm>
            <a:off x="7448650" y="3525650"/>
            <a:ext cx="18669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About a billion hard disks.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6"/>
          <p:cNvSpPr txBox="1">
            <a:spLocks noGrp="1"/>
          </p:cNvSpPr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 1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 and Format</a:t>
            </a:r>
            <a:endParaRPr/>
          </a:p>
        </p:txBody>
      </p:sp>
      <p:sp>
        <p:nvSpPr>
          <p:cNvPr id="124" name="Google Shape;124;p2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Purpose </a:t>
            </a:r>
            <a:endParaRPr b="1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Think about  data 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Get used to the tools for working with data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Establish the tacit skills needed for the other modules</a:t>
            </a:r>
            <a:endParaRPr sz="15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Not very theoretical </a:t>
            </a:r>
            <a:r>
              <a:rPr lang="en" sz="1200"/>
              <a:t>(if you already know a lot, may work with the notebook on your dataset)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Format </a:t>
            </a:r>
            <a:endParaRPr b="1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Presentations intersected with discussions and hands on work </a:t>
            </a:r>
            <a:endParaRPr sz="1500"/>
          </a:p>
          <a:p>
            <a:pPr marL="45720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500" b="1"/>
          </a:p>
        </p:txBody>
      </p:sp>
      <p:sp>
        <p:nvSpPr>
          <p:cNvPr id="125" name="Google Shape;125;p2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big data ?</a:t>
            </a:r>
            <a:endParaRPr/>
          </a:p>
        </p:txBody>
      </p:sp>
      <p:sp>
        <p:nvSpPr>
          <p:cNvPr id="268" name="Google Shape;268;p4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Relative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Too big for your “traditional” tools</a:t>
            </a:r>
            <a:endParaRPr sz="1600"/>
          </a:p>
          <a:p>
            <a:pPr marL="914400" lvl="1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Paper is not good for hundreds of rows</a:t>
            </a:r>
            <a:endParaRPr sz="1600"/>
          </a:p>
          <a:p>
            <a:pPr marL="914400" lvl="1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Spreadsheets are not good for more than million rows</a:t>
            </a:r>
            <a:endParaRPr sz="1600"/>
          </a:p>
          <a:p>
            <a:pPr marL="914400" lvl="1" indent="-330200" algn="l" rtl="0">
              <a:spcBef>
                <a:spcPts val="1200"/>
              </a:spcBef>
              <a:spcAft>
                <a:spcPts val="1200"/>
              </a:spcAft>
              <a:buSzPts val="1600"/>
              <a:buChar char="○"/>
            </a:pPr>
            <a:r>
              <a:rPr lang="en" sz="1600"/>
              <a:t>Database management system may not be good for data more than the computer memory</a:t>
            </a:r>
            <a:endParaRPr sz="1600"/>
          </a:p>
        </p:txBody>
      </p:sp>
      <p:sp>
        <p:nvSpPr>
          <p:cNvPr id="269" name="Google Shape;269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270" name="Google Shape;270;p44"/>
          <p:cNvSpPr txBox="1">
            <a:spLocks noGrp="1"/>
          </p:cNvSpPr>
          <p:nvPr>
            <p:ph type="body" idx="1"/>
          </p:nvPr>
        </p:nvSpPr>
        <p:spPr>
          <a:xfrm>
            <a:off x="4572000" y="124682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Advanced processing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Parallel processing over distributed systems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Systems are orchestrated with HPC/SLURM, Hadoop, Spark … or grid technologies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The processing is done with C++, Python, R or other programming languages with parallelism capabilities</a:t>
            </a:r>
            <a:endParaRPr sz="16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Quality</a:t>
            </a:r>
            <a:endParaRPr/>
          </a:p>
        </p:txBody>
      </p:sp>
      <p:sp>
        <p:nvSpPr>
          <p:cNvPr id="276" name="Google Shape;276;p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Definitions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Condition of the values of the variables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>
                <a:solidFill>
                  <a:srgbClr val="222222"/>
                </a:solidFill>
                <a:highlight>
                  <a:srgbClr val="FFFFFF"/>
                </a:highlight>
              </a:rPr>
              <a:t>ISO900:2015 </a:t>
            </a:r>
            <a:r>
              <a:rPr lang="en" sz="1600">
                <a:solidFill>
                  <a:srgbClr val="222222"/>
                </a:solidFill>
                <a:highlight>
                  <a:schemeClr val="accent6"/>
                </a:highlight>
              </a:rPr>
              <a:t>Data quality can be defined as the degree to which a set of characteristics of data fulfills requirements. </a:t>
            </a:r>
            <a:endParaRPr sz="1600">
              <a:highlight>
                <a:schemeClr val="accent6"/>
              </a:highlight>
            </a:endParaRPr>
          </a:p>
        </p:txBody>
      </p:sp>
      <p:sp>
        <p:nvSpPr>
          <p:cNvPr id="277" name="Google Shape;277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278" name="Google Shape;278;p45"/>
          <p:cNvSpPr txBox="1">
            <a:spLocks noGrp="1"/>
          </p:cNvSpPr>
          <p:nvPr>
            <p:ph type="body" idx="1"/>
          </p:nvPr>
        </p:nvSpPr>
        <p:spPr>
          <a:xfrm>
            <a:off x="4572000" y="109000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Common Characteristics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Accuracy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Validity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Completeness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Availability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...</a:t>
            </a:r>
            <a:endParaRPr sz="1600"/>
          </a:p>
        </p:txBody>
      </p:sp>
      <p:sp>
        <p:nvSpPr>
          <p:cNvPr id="279" name="Google Shape;279;p45"/>
          <p:cNvSpPr txBox="1"/>
          <p:nvPr/>
        </p:nvSpPr>
        <p:spPr>
          <a:xfrm>
            <a:off x="424225" y="4000350"/>
            <a:ext cx="7406100" cy="7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rgbClr val="222222"/>
                </a:solidFill>
                <a:highlight>
                  <a:srgbClr val="FFFFFF"/>
                </a:highlight>
              </a:rPr>
              <a:t>The best analysis, ML and inference will not help you if the data quality is poor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Quality</a:t>
            </a:r>
            <a:endParaRPr/>
          </a:p>
        </p:txBody>
      </p:sp>
      <p:sp>
        <p:nvSpPr>
          <p:cNvPr id="285" name="Google Shape;285;p4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Assurance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Profile (descriptive statistics) and cleanse data </a:t>
            </a:r>
            <a:endParaRPr sz="16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Control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Before and after the Assurance </a:t>
            </a:r>
            <a:endParaRPr sz="1600"/>
          </a:p>
          <a:p>
            <a:pPr marL="914400" lvl="1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Restrict the inputs</a:t>
            </a:r>
            <a:endParaRPr sz="1600"/>
          </a:p>
          <a:p>
            <a:pPr marL="914400" lvl="1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Check if the quality is according to the requirements</a:t>
            </a:r>
            <a:endParaRPr sz="16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00"/>
          </a:p>
        </p:txBody>
      </p:sp>
      <p:sp>
        <p:nvSpPr>
          <p:cNvPr id="286" name="Google Shape;286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287" name="Google Shape;287;p46"/>
          <p:cNvSpPr txBox="1">
            <a:spLocks noGrp="1"/>
          </p:cNvSpPr>
          <p:nvPr>
            <p:ph type="body" idx="1"/>
          </p:nvPr>
        </p:nvSpPr>
        <p:spPr>
          <a:xfrm>
            <a:off x="4572000" y="109000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Data cleaning</a:t>
            </a:r>
            <a:endParaRPr sz="21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Mostly it is needed to clean (preprocess) data with respect to </a:t>
            </a:r>
            <a:endParaRPr sz="1600"/>
          </a:p>
          <a:p>
            <a:pPr marL="914400" lvl="1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Consistency</a:t>
            </a:r>
            <a:endParaRPr sz="1600"/>
          </a:p>
          <a:p>
            <a:pPr marL="914400" lvl="1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Format</a:t>
            </a:r>
            <a:endParaRPr sz="1600"/>
          </a:p>
          <a:p>
            <a:pPr marL="914400" lvl="1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NA/NAN</a:t>
            </a:r>
            <a:endParaRPr sz="1600"/>
          </a:p>
          <a:p>
            <a:pPr marL="914400" lvl="1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Outliers</a:t>
            </a:r>
            <a:endParaRPr sz="1600"/>
          </a:p>
          <a:p>
            <a:pPr marL="914400" lvl="1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...</a:t>
            </a:r>
            <a:endParaRPr sz="16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before processing/analysing it</a:t>
            </a:r>
            <a:endParaRPr sz="16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is stored in files</a:t>
            </a:r>
            <a:endParaRPr/>
          </a:p>
        </p:txBody>
      </p:sp>
      <p:sp>
        <p:nvSpPr>
          <p:cNvPr id="293" name="Google Shape;293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294" name="Google Shape;294;p47"/>
          <p:cNvSpPr txBox="1"/>
          <p:nvPr/>
        </p:nvSpPr>
        <p:spPr>
          <a:xfrm>
            <a:off x="422325" y="124682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rgbClr val="000000"/>
                </a:solidFill>
              </a:rPr>
              <a:t>File</a:t>
            </a:r>
            <a:r>
              <a:rPr lang="en" sz="2100" b="1"/>
              <a:t>s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Files have different format (standards) for different purposes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Modern file systems on computers support sizes up to some TB 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Many small files are hard to organise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Big files are hard to move</a:t>
            </a:r>
            <a:endParaRPr sz="1600">
              <a:solidFill>
                <a:srgbClr val="595959"/>
              </a:solidFill>
            </a:endParaRPr>
          </a:p>
        </p:txBody>
      </p:sp>
      <p:sp>
        <p:nvSpPr>
          <p:cNvPr id="295" name="Google Shape;295;p47"/>
          <p:cNvSpPr txBox="1"/>
          <p:nvPr/>
        </p:nvSpPr>
        <p:spPr>
          <a:xfrm>
            <a:off x="4735300" y="124682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rgbClr val="000000"/>
                </a:solidFill>
              </a:rPr>
              <a:t>Fi</a:t>
            </a:r>
            <a:r>
              <a:rPr lang="en" sz="2100" b="1"/>
              <a:t>le formats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Binary file (not human readable)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Text (ascii)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Comma separated values (csv)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gif, pdf, tiff … (graphics) 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mp3, mp4 (sound, video ...)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And so on </a:t>
            </a:r>
            <a:endParaRPr sz="16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8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 and Readings</a:t>
            </a:r>
            <a:endParaRPr/>
          </a:p>
        </p:txBody>
      </p:sp>
      <p:sp>
        <p:nvSpPr>
          <p:cNvPr id="301" name="Google Shape;301;p48"/>
          <p:cNvSpPr txBox="1">
            <a:spLocks noGrp="1"/>
          </p:cNvSpPr>
          <p:nvPr>
            <p:ph type="body" idx="1"/>
          </p:nvPr>
        </p:nvSpPr>
        <p:spPr>
          <a:xfrm>
            <a:off x="2400250" y="1211350"/>
            <a:ext cx="2799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Test yourself 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What is data, science and data science?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What are the common data types and structures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What are binary numbers and why are they important?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What is big data?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What is data quality?</a:t>
            </a:r>
            <a:endParaRPr sz="1600"/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1100"/>
              </a:spcBef>
              <a:spcAft>
                <a:spcPts val="1200"/>
              </a:spcAft>
              <a:buNone/>
            </a:pPr>
            <a:endParaRPr sz="1600"/>
          </a:p>
        </p:txBody>
      </p:sp>
      <p:sp>
        <p:nvSpPr>
          <p:cNvPr id="302" name="Google Shape;302;p48"/>
          <p:cNvSpPr txBox="1">
            <a:spLocks noGrp="1"/>
          </p:cNvSpPr>
          <p:nvPr>
            <p:ph type="body" idx="1"/>
          </p:nvPr>
        </p:nvSpPr>
        <p:spPr>
          <a:xfrm>
            <a:off x="5199850" y="1211350"/>
            <a:ext cx="374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Literature</a:t>
            </a:r>
            <a:endParaRPr sz="2100" b="1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Wikipedia on all topics</a:t>
            </a: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0"/>
              </a:spcAft>
              <a:buNone/>
            </a:pPr>
            <a:endParaRPr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17500" algn="l" rtl="0">
              <a:spcBef>
                <a:spcPts val="11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Zacharias Voulgaris, </a:t>
            </a:r>
            <a:r>
              <a:rPr lang="en">
                <a:latin typeface="Verdana"/>
                <a:ea typeface="Verdana"/>
                <a:cs typeface="Verdana"/>
                <a:sym typeface="Verdana"/>
              </a:rPr>
              <a:t>Data Science: Mindset, Methodologies, and Misconceptions, 2017</a:t>
            </a:r>
            <a:endParaRPr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0" algn="l" rtl="0">
              <a:spcBef>
                <a:spcPts val="11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100"/>
              </a:spcBef>
              <a:spcAft>
                <a:spcPts val="60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/>
          </a:p>
        </p:txBody>
      </p:sp>
      <p:sp>
        <p:nvSpPr>
          <p:cNvPr id="303" name="Google Shape;303;p4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9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to get started with Jupyter and Colab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(you may install Anaconda later)</a:t>
            </a:r>
            <a:endParaRPr/>
          </a:p>
        </p:txBody>
      </p:sp>
      <p:sp>
        <p:nvSpPr>
          <p:cNvPr id="309" name="Google Shape;309;p49"/>
          <p:cNvSpPr txBox="1">
            <a:spLocks noGrp="1"/>
          </p:cNvSpPr>
          <p:nvPr>
            <p:ph type="body" idx="1"/>
          </p:nvPr>
        </p:nvSpPr>
        <p:spPr>
          <a:xfrm>
            <a:off x="2400250" y="1602675"/>
            <a:ext cx="60978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Click on the  M1-D1-Notebook link in Ilias and then open it in Colab.  </a:t>
            </a:r>
            <a:endParaRPr sz="21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1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00"/>
          </a:p>
        </p:txBody>
      </p:sp>
      <p:sp>
        <p:nvSpPr>
          <p:cNvPr id="310" name="Google Shape;310;p4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0"/>
          <p:cNvSpPr txBox="1">
            <a:spLocks noGrp="1"/>
          </p:cNvSpPr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half day</a:t>
            </a:r>
            <a:endParaRPr/>
          </a:p>
        </p:txBody>
      </p:sp>
      <p:sp>
        <p:nvSpPr>
          <p:cNvPr id="316" name="Google Shape;316;p50"/>
          <p:cNvSpPr txBox="1">
            <a:spLocks noGrp="1"/>
          </p:cNvSpPr>
          <p:nvPr>
            <p:ph type="body" idx="2"/>
          </p:nvPr>
        </p:nvSpPr>
        <p:spPr>
          <a:xfrm>
            <a:off x="4939500" y="204425"/>
            <a:ext cx="4333500" cy="482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13:30 Infrastructures for data</a:t>
            </a:r>
            <a:endParaRPr b="1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Data acquisition </a:t>
            </a:r>
            <a:endParaRPr sz="15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14:00 Work on Notebook</a:t>
            </a:r>
            <a:endParaRPr sz="15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14:30 Data sources and modelling</a:t>
            </a:r>
            <a:endParaRPr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500"/>
              <a:t>Data flow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Data modelling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15:00 Break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15:30 Team Work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16:00 Team work presentations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16:45 Summary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17:00 End</a:t>
            </a:r>
            <a:endParaRPr b="1"/>
          </a:p>
        </p:txBody>
      </p:sp>
      <p:sp>
        <p:nvSpPr>
          <p:cNvPr id="317" name="Google Shape;317;p5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Infrastructures for data</a:t>
            </a:r>
            <a:endParaRPr/>
          </a:p>
        </p:txBody>
      </p:sp>
      <p:sp>
        <p:nvSpPr>
          <p:cNvPr id="323" name="Google Shape;323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324" name="Google Shape;324;p51"/>
          <p:cNvSpPr txBox="1"/>
          <p:nvPr/>
        </p:nvSpPr>
        <p:spPr>
          <a:xfrm>
            <a:off x="422325" y="1246825"/>
            <a:ext cx="4356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Parts (of a global system)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Sensors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Storage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Compute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Network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Interfaces for humans</a:t>
            </a:r>
            <a:endParaRPr sz="160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rgbClr val="595959"/>
                </a:solidFill>
              </a:rPr>
              <a:t>The essential part is the computer and …</a:t>
            </a:r>
            <a:endParaRPr sz="1600">
              <a:solidFill>
                <a:srgbClr val="595959"/>
              </a:solidFill>
            </a:endParaRPr>
          </a:p>
        </p:txBody>
      </p:sp>
      <p:pic>
        <p:nvPicPr>
          <p:cNvPr id="325" name="Google Shape;32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9225" y="1322625"/>
            <a:ext cx="3584250" cy="277390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51"/>
          <p:cNvSpPr txBox="1"/>
          <p:nvPr/>
        </p:nvSpPr>
        <p:spPr>
          <a:xfrm>
            <a:off x="4779225" y="4260025"/>
            <a:ext cx="3584100" cy="7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Snapshot of data movements in the WLCG data infrastructure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computer ?</a:t>
            </a:r>
            <a:endParaRPr/>
          </a:p>
        </p:txBody>
      </p:sp>
      <p:sp>
        <p:nvSpPr>
          <p:cNvPr id="332" name="Google Shape;332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pic>
        <p:nvPicPr>
          <p:cNvPr id="333" name="Google Shape;33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175" y="1153175"/>
            <a:ext cx="7783141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339" name="Google Shape;339;p53"/>
          <p:cNvSpPr txBox="1"/>
          <p:nvPr/>
        </p:nvSpPr>
        <p:spPr>
          <a:xfrm>
            <a:off x="422325" y="124682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From small to big - scaling</a:t>
            </a:r>
            <a:endParaRPr sz="2100" b="1">
              <a:solidFill>
                <a:srgbClr val="000000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R&amp;D is normally done on small datasets, i.e. laptop size infrastructure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Production may start small but can scale quickly, larger infrastructures are needed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You may start with 10 users/customers/MB per day. One server is enough. May need to serve million times as much in some years</a:t>
            </a:r>
            <a:endParaRPr sz="1600">
              <a:solidFill>
                <a:srgbClr val="595959"/>
              </a:solidFill>
            </a:endParaRPr>
          </a:p>
        </p:txBody>
      </p:sp>
      <p:sp>
        <p:nvSpPr>
          <p:cNvPr id="340" name="Google Shape;340;p53"/>
          <p:cNvSpPr txBox="1"/>
          <p:nvPr/>
        </p:nvSpPr>
        <p:spPr>
          <a:xfrm>
            <a:off x="4763200" y="1207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...</a:t>
            </a:r>
            <a:endParaRPr sz="2100" b="1">
              <a:solidFill>
                <a:srgbClr val="000000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Such scaling is not possible/feasible  on premise infrastructures (buildings, electricity, procurement, expertise ..)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Move application to cloud providers or other providers of larger infrastructures 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Char char="●"/>
            </a:pPr>
            <a:r>
              <a:rPr lang="en" sz="1600">
                <a:solidFill>
                  <a:srgbClr val="999999"/>
                </a:solidFill>
              </a:rPr>
              <a:t>Scaling beyond the limits of one data center is traditionally called grid computing (we don’t talk much about that)</a:t>
            </a:r>
            <a:endParaRPr sz="1600">
              <a:solidFill>
                <a:srgbClr val="999999"/>
              </a:solidFill>
            </a:endParaRPr>
          </a:p>
        </p:txBody>
      </p:sp>
      <p:sp>
        <p:nvSpPr>
          <p:cNvPr id="341" name="Google Shape;341;p53"/>
          <p:cNvSpPr txBox="1">
            <a:spLocks noGrp="1"/>
          </p:cNvSpPr>
          <p:nvPr>
            <p:ph type="title"/>
          </p:nvPr>
        </p:nvSpPr>
        <p:spPr>
          <a:xfrm>
            <a:off x="422325" y="536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Infrastructures for data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 txBox="1">
            <a:spLocks noGrp="1"/>
          </p:cNvSpPr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 1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131" name="Google Shape;131;p2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First day</a:t>
            </a:r>
            <a:endParaRPr b="1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Introduction and welcome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About data and data science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Data Management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Data Infrastructures</a:t>
            </a:r>
            <a:endParaRPr sz="15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Second day</a:t>
            </a:r>
            <a:endParaRPr b="1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Visualisation of data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Web scraping and APIs</a:t>
            </a:r>
            <a:endParaRPr sz="15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Third day</a:t>
            </a:r>
            <a:endParaRPr b="1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Databases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Project clarifications</a:t>
            </a:r>
            <a:endParaRPr sz="15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Project/Goal</a:t>
            </a:r>
            <a:endParaRPr b="1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Produce a Conceptual Design Report for a Data Science Project (deadline 2023-10-XX to be defined)</a:t>
            </a:r>
            <a:endParaRPr sz="1500" b="1"/>
          </a:p>
        </p:txBody>
      </p:sp>
      <p:sp>
        <p:nvSpPr>
          <p:cNvPr id="132" name="Google Shape;132;p2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cluster / data center ?</a:t>
            </a:r>
            <a:endParaRPr/>
          </a:p>
        </p:txBody>
      </p:sp>
      <p:sp>
        <p:nvSpPr>
          <p:cNvPr id="347" name="Google Shape;347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pic>
        <p:nvPicPr>
          <p:cNvPr id="348" name="Google Shape;34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650" y="1178600"/>
            <a:ext cx="6939677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laptops to supercomputers (academic)</a:t>
            </a:r>
            <a:endParaRPr/>
          </a:p>
        </p:txBody>
      </p:sp>
      <p:sp>
        <p:nvSpPr>
          <p:cNvPr id="354" name="Google Shape;354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pic>
        <p:nvPicPr>
          <p:cNvPr id="355" name="Google Shape;35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7209534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pyramid of computing infrastructures</a:t>
            </a:r>
            <a:endParaRPr/>
          </a:p>
        </p:txBody>
      </p:sp>
      <p:sp>
        <p:nvSpPr>
          <p:cNvPr id="361" name="Google Shape;361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362" name="Google Shape;362;p56"/>
          <p:cNvSpPr/>
          <p:nvPr/>
        </p:nvSpPr>
        <p:spPr>
          <a:xfrm>
            <a:off x="742750" y="1257025"/>
            <a:ext cx="4645500" cy="34728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56"/>
          <p:cNvSpPr txBox="1"/>
          <p:nvPr/>
        </p:nvSpPr>
        <p:spPr>
          <a:xfrm>
            <a:off x="181150" y="2443750"/>
            <a:ext cx="5768700" cy="24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Supercomputers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Private and public clouds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On premise data center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Laptops/desktops/workstations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56"/>
          <p:cNvSpPr txBox="1"/>
          <p:nvPr/>
        </p:nvSpPr>
        <p:spPr>
          <a:xfrm>
            <a:off x="5207950" y="1342050"/>
            <a:ext cx="1422300" cy="27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Storage/PB	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10</a:t>
            </a:r>
            <a:r>
              <a:rPr lang="en" baseline="30000">
                <a:solidFill>
                  <a:schemeClr val="dk1"/>
                </a:solidFill>
              </a:rPr>
              <a:t>3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10</a:t>
            </a:r>
            <a:r>
              <a:rPr lang="en" baseline="30000">
                <a:solidFill>
                  <a:schemeClr val="dk1"/>
                </a:solidFill>
              </a:rPr>
              <a:t>2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10</a:t>
            </a:r>
            <a:r>
              <a:rPr lang="en" baseline="30000">
                <a:solidFill>
                  <a:schemeClr val="dk1"/>
                </a:solidFill>
              </a:rPr>
              <a:t>1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10</a:t>
            </a:r>
            <a:r>
              <a:rPr lang="en" baseline="30000">
                <a:solidFill>
                  <a:schemeClr val="dk1"/>
                </a:solidFill>
              </a:rPr>
              <a:t>-4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56"/>
          <p:cNvSpPr txBox="1"/>
          <p:nvPr/>
        </p:nvSpPr>
        <p:spPr>
          <a:xfrm>
            <a:off x="6630250" y="1342050"/>
            <a:ext cx="1422300" cy="27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Cores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	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10</a:t>
            </a:r>
            <a:r>
              <a:rPr lang="en" baseline="30000">
                <a:solidFill>
                  <a:schemeClr val="dk1"/>
                </a:solidFill>
              </a:rPr>
              <a:t>6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10</a:t>
            </a:r>
            <a:r>
              <a:rPr lang="en" baseline="30000">
                <a:solidFill>
                  <a:schemeClr val="dk1"/>
                </a:solidFill>
              </a:rPr>
              <a:t>5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10</a:t>
            </a:r>
            <a:r>
              <a:rPr lang="en" baseline="30000">
                <a:solidFill>
                  <a:schemeClr val="dk1"/>
                </a:solidFill>
              </a:rPr>
              <a:t>3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r>
              <a:rPr lang="en" baseline="30000"/>
              <a:t>1</a:t>
            </a:r>
            <a:endParaRPr/>
          </a:p>
        </p:txBody>
      </p:sp>
      <p:sp>
        <p:nvSpPr>
          <p:cNvPr id="366" name="Google Shape;366;p56"/>
          <p:cNvSpPr txBox="1"/>
          <p:nvPr/>
        </p:nvSpPr>
        <p:spPr>
          <a:xfrm>
            <a:off x="311700" y="1532325"/>
            <a:ext cx="1661400" cy="6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Typical 2023 sizes you can get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70700"/>
            <a:ext cx="6798326" cy="372890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5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CH pyramid of academic computing infrastructures</a:t>
            </a:r>
            <a:endParaRPr/>
          </a:p>
        </p:txBody>
      </p:sp>
      <p:sp>
        <p:nvSpPr>
          <p:cNvPr id="373" name="Google Shape;373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374" name="Google Shape;374;p57"/>
          <p:cNvSpPr/>
          <p:nvPr/>
        </p:nvSpPr>
        <p:spPr>
          <a:xfrm>
            <a:off x="5548500" y="1752675"/>
            <a:ext cx="961500" cy="27942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57"/>
          <p:cNvSpPr txBox="1"/>
          <p:nvPr/>
        </p:nvSpPr>
        <p:spPr>
          <a:xfrm>
            <a:off x="5207950" y="1342050"/>
            <a:ext cx="1422300" cy="27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Storage/PB	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10</a:t>
            </a:r>
            <a:r>
              <a:rPr lang="en" baseline="30000">
                <a:solidFill>
                  <a:schemeClr val="dk1"/>
                </a:solidFill>
              </a:rPr>
              <a:t>3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10</a:t>
            </a:r>
            <a:r>
              <a:rPr lang="en" baseline="30000">
                <a:solidFill>
                  <a:schemeClr val="dk1"/>
                </a:solidFill>
              </a:rPr>
              <a:t>1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10</a:t>
            </a:r>
            <a:r>
              <a:rPr lang="en" baseline="30000">
                <a:solidFill>
                  <a:schemeClr val="dk1"/>
                </a:solidFill>
              </a:rPr>
              <a:t>1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10</a:t>
            </a:r>
            <a:r>
              <a:rPr lang="en" baseline="30000">
                <a:solidFill>
                  <a:schemeClr val="dk1"/>
                </a:solidFill>
              </a:rPr>
              <a:t>1</a:t>
            </a:r>
            <a:endParaRPr baseline="30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aseline="30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10</a:t>
            </a:r>
            <a:r>
              <a:rPr lang="en" baseline="30000">
                <a:solidFill>
                  <a:schemeClr val="dk1"/>
                </a:solidFill>
              </a:rPr>
              <a:t>-4</a:t>
            </a:r>
            <a:endParaRPr baseline="30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57"/>
          <p:cNvSpPr txBox="1"/>
          <p:nvPr/>
        </p:nvSpPr>
        <p:spPr>
          <a:xfrm>
            <a:off x="6840550" y="1342050"/>
            <a:ext cx="1422300" cy="27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Cores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	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10</a:t>
            </a:r>
            <a:r>
              <a:rPr lang="en" baseline="30000">
                <a:solidFill>
                  <a:schemeClr val="dk1"/>
                </a:solidFill>
              </a:rPr>
              <a:t>5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10</a:t>
            </a:r>
            <a:r>
              <a:rPr lang="en" baseline="30000">
                <a:solidFill>
                  <a:schemeClr val="dk1"/>
                </a:solidFill>
              </a:rPr>
              <a:t>4</a:t>
            </a:r>
            <a:endParaRPr baseline="30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aseline="30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</a:t>
            </a:r>
            <a:r>
              <a:rPr lang="en" baseline="30000">
                <a:solidFill>
                  <a:schemeClr val="dk1"/>
                </a:solidFill>
              </a:rPr>
              <a:t>4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10</a:t>
            </a:r>
            <a:r>
              <a:rPr lang="en" baseline="30000">
                <a:solidFill>
                  <a:schemeClr val="dk1"/>
                </a:solidFill>
              </a:rPr>
              <a:t>3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r>
              <a:rPr lang="en" baseline="30000"/>
              <a:t>1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8"/>
          <p:cNvSpPr txBox="1">
            <a:spLocks noGrp="1"/>
          </p:cNvSpPr>
          <p:nvPr>
            <p:ph type="title"/>
          </p:nvPr>
        </p:nvSpPr>
        <p:spPr>
          <a:xfrm>
            <a:off x="6037725" y="546725"/>
            <a:ext cx="31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www.top500.org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Amazon/google/etc data centers are an order of magnitude larger than CSCS</a:t>
            </a:r>
            <a:endParaRPr sz="1800"/>
          </a:p>
        </p:txBody>
      </p:sp>
      <p:sp>
        <p:nvSpPr>
          <p:cNvPr id="382" name="Google Shape;382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pic>
        <p:nvPicPr>
          <p:cNvPr id="383" name="Google Shape;383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5732926" cy="47407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9"/>
          <p:cNvSpPr txBox="1">
            <a:spLocks noGrp="1"/>
          </p:cNvSpPr>
          <p:nvPr>
            <p:ph type="title"/>
          </p:nvPr>
        </p:nvSpPr>
        <p:spPr>
          <a:xfrm>
            <a:off x="2400300" y="528925"/>
            <a:ext cx="67437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use HPC/Supercomputers </a:t>
            </a:r>
            <a:endParaRPr/>
          </a:p>
        </p:txBody>
      </p:sp>
      <p:sp>
        <p:nvSpPr>
          <p:cNvPr id="389" name="Google Shape;389;p59"/>
          <p:cNvSpPr txBox="1">
            <a:spLocks noGrp="1"/>
          </p:cNvSpPr>
          <p:nvPr>
            <p:ph type="body" idx="1"/>
          </p:nvPr>
        </p:nvSpPr>
        <p:spPr>
          <a:xfrm>
            <a:off x="2400300" y="1592800"/>
            <a:ext cx="63468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For example the UBELIX HPC Cluster at UNIBE</a:t>
            </a:r>
            <a:endParaRPr sz="21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Short demonstration - skip it if not enough time</a:t>
            </a:r>
            <a:endParaRPr sz="21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Interested people may sign up to an HPC course here: </a:t>
            </a:r>
            <a:endParaRPr sz="21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100" b="1" u="sng">
                <a:solidFill>
                  <a:schemeClr val="hlink"/>
                </a:solidFill>
                <a:hlinkClick r:id="rId3"/>
              </a:rPr>
              <a:t>https://www.dsl.unibe.ch/training/upcoming/</a:t>
            </a:r>
            <a:endParaRPr sz="21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100"/>
              </a:spcAft>
              <a:buNone/>
            </a:pPr>
            <a:endParaRPr sz="1600"/>
          </a:p>
        </p:txBody>
      </p:sp>
      <p:sp>
        <p:nvSpPr>
          <p:cNvPr id="390" name="Google Shape;390;p59"/>
          <p:cNvSpPr txBox="1"/>
          <p:nvPr/>
        </p:nvSpPr>
        <p:spPr>
          <a:xfrm>
            <a:off x="2454175" y="4090375"/>
            <a:ext cx="6063300" cy="7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/>
          </a:p>
        </p:txBody>
      </p:sp>
      <p:sp>
        <p:nvSpPr>
          <p:cNvPr id="391" name="Google Shape;391;p5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Infrastructures for data</a:t>
            </a:r>
            <a:endParaRPr/>
          </a:p>
        </p:txBody>
      </p:sp>
      <p:sp>
        <p:nvSpPr>
          <p:cNvPr id="397" name="Google Shape;397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sp>
        <p:nvSpPr>
          <p:cNvPr id="398" name="Google Shape;398;p60"/>
          <p:cNvSpPr txBox="1"/>
          <p:nvPr/>
        </p:nvSpPr>
        <p:spPr>
          <a:xfrm>
            <a:off x="422325" y="124682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Vertical systems 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Laptops/workstations/confined clusters scale vertically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You can add more RAM and more storage to a certain limit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Cons: Expensive as non-mass produced components needed, limited to the sortiment of the provider</a:t>
            </a:r>
            <a:endParaRPr sz="1600">
              <a:solidFill>
                <a:srgbClr val="595959"/>
              </a:solidFill>
            </a:endParaRPr>
          </a:p>
        </p:txBody>
      </p:sp>
      <p:sp>
        <p:nvSpPr>
          <p:cNvPr id="399" name="Google Shape;399;p60"/>
          <p:cNvSpPr txBox="1"/>
          <p:nvPr/>
        </p:nvSpPr>
        <p:spPr>
          <a:xfrm>
            <a:off x="4763200" y="1207475"/>
            <a:ext cx="4210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Horizontal systems 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Just add more commodity hardware (stays cheap)</a:t>
            </a:r>
            <a:endParaRPr sz="1600" b="1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Do it in a “cloud” or another data center provider (no hardware procurement or maintenance)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Cons: More knowledge, expertise and software technology needed </a:t>
            </a:r>
            <a:endParaRPr sz="16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6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Infrastructures for data</a:t>
            </a:r>
            <a:endParaRPr/>
          </a:p>
        </p:txBody>
      </p:sp>
      <p:sp>
        <p:nvSpPr>
          <p:cNvPr id="405" name="Google Shape;405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sp>
        <p:nvSpPr>
          <p:cNvPr id="406" name="Google Shape;406;p61"/>
          <p:cNvSpPr txBox="1"/>
          <p:nvPr/>
        </p:nvSpPr>
        <p:spPr>
          <a:xfrm>
            <a:off x="422325" y="124682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Vertical systems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Optimal performance / alignment between storage, CPU and network (limited scaling) 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Often a turn-key ready solution designed and tested for a certain scale </a:t>
            </a:r>
            <a:endParaRPr sz="1600">
              <a:solidFill>
                <a:srgbClr val="595959"/>
              </a:solidFill>
            </a:endParaRPr>
          </a:p>
        </p:txBody>
      </p:sp>
      <p:sp>
        <p:nvSpPr>
          <p:cNvPr id="407" name="Google Shape;407;p61"/>
          <p:cNvSpPr txBox="1"/>
          <p:nvPr/>
        </p:nvSpPr>
        <p:spPr>
          <a:xfrm>
            <a:off x="4772300" y="1196850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Horizontal systems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Shared parallel file system (spfs) or Hadoop like solutions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Spfs may require high bandwidth network (typically on HPC/supercomputers, not in the cloud)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Spfs is data to compute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“Hadoop” is compute to data</a:t>
            </a:r>
            <a:endParaRPr sz="16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Infrastructures for data</a:t>
            </a:r>
            <a:endParaRPr/>
          </a:p>
        </p:txBody>
      </p:sp>
      <p:sp>
        <p:nvSpPr>
          <p:cNvPr id="413" name="Google Shape;413;p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sp>
        <p:nvSpPr>
          <p:cNvPr id="414" name="Google Shape;414;p62"/>
          <p:cNvSpPr txBox="1"/>
          <p:nvPr/>
        </p:nvSpPr>
        <p:spPr>
          <a:xfrm>
            <a:off x="422325" y="124682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Cloud 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Pay as you go with credit card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Little support for small users and special needs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Economy of scale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Scales well</a:t>
            </a:r>
            <a:endParaRPr sz="1600">
              <a:solidFill>
                <a:srgbClr val="595959"/>
              </a:solidFill>
            </a:endParaRPr>
          </a:p>
        </p:txBody>
      </p:sp>
      <p:sp>
        <p:nvSpPr>
          <p:cNvPr id="415" name="Google Shape;415;p62"/>
          <p:cNvSpPr txBox="1"/>
          <p:nvPr/>
        </p:nvSpPr>
        <p:spPr>
          <a:xfrm>
            <a:off x="4726825" y="124682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On premise/HPC/supercomp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Up front investment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Limited amount of use cases -&gt; better support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Scaling beyond planning is difficult</a:t>
            </a:r>
            <a:endParaRPr sz="16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6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Infrastructures for data - price considerations</a:t>
            </a:r>
            <a:endParaRPr/>
          </a:p>
        </p:txBody>
      </p:sp>
      <p:sp>
        <p:nvSpPr>
          <p:cNvPr id="421" name="Google Shape;421;p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sp>
        <p:nvSpPr>
          <p:cNvPr id="422" name="Google Shape;422;p63"/>
          <p:cNvSpPr txBox="1"/>
          <p:nvPr/>
        </p:nvSpPr>
        <p:spPr>
          <a:xfrm>
            <a:off x="422325" y="124682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Cloud</a:t>
            </a:r>
            <a:endParaRPr sz="2100" b="1"/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Monthly billing on your credit card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Prices are public (but not always very transparent) 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If the usage of a machine/system is below 50%, for sure something to consider, only pay for usage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Infrastructure within minutes, minimal bureaucracy (only money)</a:t>
            </a:r>
            <a:endParaRPr sz="1600">
              <a:solidFill>
                <a:srgbClr val="595959"/>
              </a:solidFill>
            </a:endParaRPr>
          </a:p>
        </p:txBody>
      </p:sp>
      <p:sp>
        <p:nvSpPr>
          <p:cNvPr id="423" name="Google Shape;423;p63"/>
          <p:cNvSpPr txBox="1"/>
          <p:nvPr/>
        </p:nvSpPr>
        <p:spPr>
          <a:xfrm>
            <a:off x="4701375" y="124682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On premise</a:t>
            </a:r>
            <a:endParaRPr sz="2100" b="1"/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Mostly upfront investment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Infrastructure used at 80-90% may be cheaper, but doesn’t scale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If you don’t see electricity, sys admin costs, etc (subsidized by company/organisation) something to consider if usage is around 30%</a:t>
            </a:r>
            <a:endParaRPr sz="160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rgbClr val="595959"/>
                </a:solidFill>
              </a:rPr>
              <a:t>30-50% of a datacenter cost is electricity for the computers and cooling</a:t>
            </a:r>
            <a:endParaRPr sz="16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 txBox="1">
            <a:spLocks noGrp="1"/>
          </p:cNvSpPr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morning</a:t>
            </a:r>
            <a:endParaRPr/>
          </a:p>
        </p:txBody>
      </p:sp>
      <p:sp>
        <p:nvSpPr>
          <p:cNvPr id="138" name="Google Shape;138;p28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43335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09:30 What is data and data science ?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Data  (09:30) - Slides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Jupyter and Colab (10:00) - Notebook</a:t>
            </a:r>
            <a:endParaRPr sz="15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10:00 Break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11:00 Data Management - Notebook</a:t>
            </a:r>
            <a:endParaRPr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500"/>
              <a:t>I/O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Indexing, Filtering, Sorting ...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12:30 Lunch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139" name="Google Shape;139;p2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Infrastructures for data</a:t>
            </a:r>
            <a:endParaRPr/>
          </a:p>
        </p:txBody>
      </p:sp>
      <p:sp>
        <p:nvSpPr>
          <p:cNvPr id="429" name="Google Shape;429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  <p:sp>
        <p:nvSpPr>
          <p:cNvPr id="430" name="Google Shape;430;p64"/>
          <p:cNvSpPr txBox="1"/>
          <p:nvPr/>
        </p:nvSpPr>
        <p:spPr>
          <a:xfrm>
            <a:off x="422325" y="124682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Lifetime considerations</a:t>
            </a:r>
            <a:endParaRPr sz="2100" b="1"/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Typical replacement of equipment every four years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Runs longer but failure risk increases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Out of warranty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Electricity consumption per calculation and storage goes down with new equipment</a:t>
            </a:r>
            <a:endParaRPr sz="1600">
              <a:solidFill>
                <a:srgbClr val="595959"/>
              </a:solidFill>
            </a:endParaRPr>
          </a:p>
        </p:txBody>
      </p:sp>
      <p:sp>
        <p:nvSpPr>
          <p:cNvPr id="431" name="Google Shape;431;p64"/>
          <p:cNvSpPr txBox="1"/>
          <p:nvPr/>
        </p:nvSpPr>
        <p:spPr>
          <a:xfrm>
            <a:off x="4701375" y="124682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...</a:t>
            </a:r>
            <a:endParaRPr sz="2100" b="1"/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Procurement, installation and commissioning is expensive and time consuming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Cloud solutions hide all this</a:t>
            </a:r>
            <a:endParaRPr sz="16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Infrastructures for data - main providers</a:t>
            </a:r>
            <a:endParaRPr/>
          </a:p>
        </p:txBody>
      </p:sp>
      <p:sp>
        <p:nvSpPr>
          <p:cNvPr id="437" name="Google Shape;437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  <p:sp>
        <p:nvSpPr>
          <p:cNvPr id="438" name="Google Shape;438;p65"/>
          <p:cNvSpPr txBox="1"/>
          <p:nvPr/>
        </p:nvSpPr>
        <p:spPr>
          <a:xfrm>
            <a:off x="422325" y="124682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Private cloud providers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Amazon AWS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Microsoft Azure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IBM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Google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Oracle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Alibaba</a:t>
            </a: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...</a:t>
            </a:r>
            <a:endParaRPr sz="1600">
              <a:solidFill>
                <a:srgbClr val="595959"/>
              </a:solidFill>
            </a:endParaRPr>
          </a:p>
        </p:txBody>
      </p:sp>
      <p:sp>
        <p:nvSpPr>
          <p:cNvPr id="439" name="Google Shape;439;p65"/>
          <p:cNvSpPr txBox="1"/>
          <p:nvPr/>
        </p:nvSpPr>
        <p:spPr>
          <a:xfrm>
            <a:off x="4167550" y="1314500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CH academic sector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Your department infrastructure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Central IT infrastructure (often for free)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SWITCHengines (cloud provider)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Swiss Super Computing Center (CSCS) in Lugano</a:t>
            </a:r>
            <a:endParaRPr sz="16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acquisition (from primary data sources)</a:t>
            </a:r>
            <a:endParaRPr/>
          </a:p>
        </p:txBody>
      </p:sp>
      <p:sp>
        <p:nvSpPr>
          <p:cNvPr id="445" name="Google Shape;445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sp>
        <p:nvSpPr>
          <p:cNvPr id="446" name="Google Shape;446;p66"/>
          <p:cNvSpPr txBox="1"/>
          <p:nvPr/>
        </p:nvSpPr>
        <p:spPr>
          <a:xfrm>
            <a:off x="422325" y="124682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The physics</a:t>
            </a:r>
            <a:endParaRPr sz="2100" b="1">
              <a:solidFill>
                <a:srgbClr val="000000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There are 4 fundamental interactions in nature</a:t>
            </a:r>
            <a:endParaRPr sz="1600">
              <a:solidFill>
                <a:srgbClr val="595959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○"/>
            </a:pPr>
            <a:r>
              <a:rPr lang="en" sz="1600">
                <a:solidFill>
                  <a:srgbClr val="595959"/>
                </a:solidFill>
              </a:rPr>
              <a:t>Gravitation</a:t>
            </a:r>
            <a:endParaRPr sz="1600">
              <a:solidFill>
                <a:srgbClr val="595959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○"/>
            </a:pPr>
            <a:r>
              <a:rPr lang="en" sz="1600" b="1">
                <a:solidFill>
                  <a:srgbClr val="595959"/>
                </a:solidFill>
              </a:rPr>
              <a:t>Electromagnetic</a:t>
            </a:r>
            <a:endParaRPr sz="1600" b="1">
              <a:solidFill>
                <a:srgbClr val="595959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○"/>
            </a:pPr>
            <a:r>
              <a:rPr lang="en" sz="1600">
                <a:solidFill>
                  <a:srgbClr val="595959"/>
                </a:solidFill>
              </a:rPr>
              <a:t>Weak nuclear force</a:t>
            </a:r>
            <a:endParaRPr sz="1600">
              <a:solidFill>
                <a:srgbClr val="595959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595959"/>
              </a:buClr>
              <a:buSzPts val="1600"/>
              <a:buChar char="○"/>
            </a:pPr>
            <a:r>
              <a:rPr lang="en" sz="1600">
                <a:solidFill>
                  <a:srgbClr val="595959"/>
                </a:solidFill>
              </a:rPr>
              <a:t>Strong nuclear force </a:t>
            </a:r>
            <a:endParaRPr sz="1600">
              <a:solidFill>
                <a:srgbClr val="595959"/>
              </a:solidFill>
            </a:endParaRPr>
          </a:p>
        </p:txBody>
      </p:sp>
      <p:sp>
        <p:nvSpPr>
          <p:cNvPr id="447" name="Google Shape;447;p66"/>
          <p:cNvSpPr txBox="1"/>
          <p:nvPr/>
        </p:nvSpPr>
        <p:spPr>
          <a:xfrm>
            <a:off x="4763200" y="1207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Examples</a:t>
            </a:r>
            <a:endParaRPr sz="2100" b="1">
              <a:solidFill>
                <a:srgbClr val="000000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Keyboard (macroscopic pressure)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Microphone (sound)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Camera (light, em wave)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Temperature ()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Eye, ear, skin</a:t>
            </a:r>
            <a:endParaRPr sz="160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rgbClr val="595959"/>
                </a:solidFill>
              </a:rPr>
              <a:t>All about releasing electrical charges</a:t>
            </a:r>
            <a:endParaRPr sz="1600">
              <a:solidFill>
                <a:srgbClr val="59595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6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acquisition (from primary data sources)</a:t>
            </a:r>
            <a:endParaRPr/>
          </a:p>
        </p:txBody>
      </p:sp>
      <p:sp>
        <p:nvSpPr>
          <p:cNvPr id="453" name="Google Shape;453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  <p:sp>
        <p:nvSpPr>
          <p:cNvPr id="454" name="Google Shape;454;p67"/>
          <p:cNvSpPr txBox="1"/>
          <p:nvPr/>
        </p:nvSpPr>
        <p:spPr>
          <a:xfrm>
            <a:off x="422325" y="124682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Process</a:t>
            </a:r>
            <a:endParaRPr sz="2100" b="1">
              <a:solidFill>
                <a:srgbClr val="000000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Physical signal is detected by </a:t>
            </a:r>
            <a:r>
              <a:rPr lang="en" sz="1600" b="1">
                <a:solidFill>
                  <a:srgbClr val="595959"/>
                </a:solidFill>
              </a:rPr>
              <a:t>sensors</a:t>
            </a:r>
            <a:r>
              <a:rPr lang="en" sz="1600">
                <a:solidFill>
                  <a:srgbClr val="595959"/>
                </a:solidFill>
              </a:rPr>
              <a:t> converted into electrical signal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Electrical signal can be conditioned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Electrical signal is digitised 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Maybe amplified, transported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Stored to a physical device </a:t>
            </a:r>
            <a:endParaRPr sz="160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rgbClr val="595959"/>
                </a:solidFill>
              </a:rPr>
              <a:t>Data acquisition </a:t>
            </a:r>
            <a:r>
              <a:rPr lang="en" sz="1600">
                <a:solidFill>
                  <a:schemeClr val="dk2"/>
                </a:solidFill>
              </a:rPr>
              <a:t>(DAQ) </a:t>
            </a:r>
            <a:r>
              <a:rPr lang="en" sz="1600">
                <a:solidFill>
                  <a:srgbClr val="595959"/>
                </a:solidFill>
              </a:rPr>
              <a:t>system </a:t>
            </a:r>
            <a:endParaRPr sz="1600">
              <a:solidFill>
                <a:srgbClr val="595959"/>
              </a:solidFill>
            </a:endParaRPr>
          </a:p>
        </p:txBody>
      </p:sp>
      <p:sp>
        <p:nvSpPr>
          <p:cNvPr id="455" name="Google Shape;455;p67"/>
          <p:cNvSpPr txBox="1"/>
          <p:nvPr/>
        </p:nvSpPr>
        <p:spPr>
          <a:xfrm>
            <a:off x="4763200" y="1207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Example Mobile Device</a:t>
            </a:r>
            <a:endParaRPr sz="2100" b="1">
              <a:solidFill>
                <a:srgbClr val="000000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Bike with GPS and internet</a:t>
            </a:r>
            <a:endParaRPr sz="1600">
              <a:solidFill>
                <a:srgbClr val="595959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○"/>
            </a:pPr>
            <a:r>
              <a:rPr lang="en" sz="1600">
                <a:solidFill>
                  <a:srgbClr val="595959"/>
                </a:solidFill>
              </a:rPr>
              <a:t>Time and position</a:t>
            </a:r>
            <a:endParaRPr sz="1600">
              <a:solidFill>
                <a:srgbClr val="595959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○"/>
            </a:pPr>
            <a:r>
              <a:rPr lang="en" sz="1600">
                <a:solidFill>
                  <a:srgbClr val="595959"/>
                </a:solidFill>
              </a:rPr>
              <a:t>Camera and sound</a:t>
            </a:r>
            <a:endParaRPr sz="1600">
              <a:solidFill>
                <a:srgbClr val="595959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○"/>
            </a:pPr>
            <a:r>
              <a:rPr lang="en" sz="1600">
                <a:solidFill>
                  <a:srgbClr val="595959"/>
                </a:solidFill>
              </a:rPr>
              <a:t>Temperature, vibrations …</a:t>
            </a:r>
            <a:endParaRPr sz="1600">
              <a:solidFill>
                <a:srgbClr val="595959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○"/>
            </a:pPr>
            <a:r>
              <a:rPr lang="en" sz="1600">
                <a:solidFill>
                  <a:srgbClr val="595959"/>
                </a:solidFill>
              </a:rPr>
              <a:t>…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Pushes data to an internet server</a:t>
            </a:r>
            <a:endParaRPr sz="1600">
              <a:solidFill>
                <a:srgbClr val="59595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acquisition</a:t>
            </a:r>
            <a:endParaRPr/>
          </a:p>
        </p:txBody>
      </p:sp>
      <p:sp>
        <p:nvSpPr>
          <p:cNvPr id="461" name="Google Shape;461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  <p:pic>
        <p:nvPicPr>
          <p:cNvPr id="462" name="Google Shape;462;p68" descr="File:DigitalDAQv2.pd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863" y="165675"/>
            <a:ext cx="898428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6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acquisition (from secondary data sources)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  <p:sp>
        <p:nvSpPr>
          <p:cNvPr id="469" name="Google Shape;469;p69"/>
          <p:cNvSpPr txBox="1"/>
          <p:nvPr/>
        </p:nvSpPr>
        <p:spPr>
          <a:xfrm>
            <a:off x="5144100" y="124682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IoT</a:t>
            </a:r>
            <a:endParaRPr sz="2100" b="1">
              <a:solidFill>
                <a:srgbClr val="000000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Internet of Things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Increases the access to primary data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Devices have sensors connected to internet</a:t>
            </a: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Cars, houses, drones, fridges, animals, humans ...)</a:t>
            </a:r>
            <a:endParaRPr sz="1600">
              <a:solidFill>
                <a:srgbClr val="595959"/>
              </a:solidFill>
            </a:endParaRPr>
          </a:p>
        </p:txBody>
      </p:sp>
      <p:sp>
        <p:nvSpPr>
          <p:cNvPr id="470" name="Google Shape;470;p69"/>
          <p:cNvSpPr txBox="1"/>
          <p:nvPr/>
        </p:nvSpPr>
        <p:spPr>
          <a:xfrm>
            <a:off x="457900" y="124682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Secondary data sources</a:t>
            </a:r>
            <a:endParaRPr sz="2100" b="1">
              <a:solidFill>
                <a:srgbClr val="000000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Data storage (wood, stone, paper, tapes, hard disks, solid state disks, human memory, computer memory)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Online data storage (accessible with wired or wireless internet)</a:t>
            </a:r>
            <a:endParaRPr sz="160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1600">
                <a:solidFill>
                  <a:srgbClr val="595959"/>
                </a:solidFill>
              </a:rPr>
              <a:t>www increases the access to secondary (and primary) data sources dramatically. We will look at data collection from www on day 3</a:t>
            </a:r>
            <a:endParaRPr sz="1600">
              <a:solidFill>
                <a:srgbClr val="59595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  <p:pic>
        <p:nvPicPr>
          <p:cNvPr id="476" name="Google Shape;476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725" y="204363"/>
            <a:ext cx="7448550" cy="4734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7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Much competitive business and research must leverage the new situation - www, IoT, big data, ML, AI, computing power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skills are required from the data scientists  </a:t>
            </a:r>
            <a:endParaRPr/>
          </a:p>
        </p:txBody>
      </p:sp>
      <p:sp>
        <p:nvSpPr>
          <p:cNvPr id="482" name="Google Shape;482;p7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72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Continue to work on the notebook till 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15: 30 Break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nice data science site: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www.kaggle.com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7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48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73"/>
          <p:cNvSpPr txBox="1">
            <a:spLocks noGrp="1"/>
          </p:cNvSpPr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half day</a:t>
            </a:r>
            <a:endParaRPr/>
          </a:p>
        </p:txBody>
      </p:sp>
      <p:sp>
        <p:nvSpPr>
          <p:cNvPr id="494" name="Google Shape;494;p73"/>
          <p:cNvSpPr txBox="1">
            <a:spLocks noGrp="1"/>
          </p:cNvSpPr>
          <p:nvPr>
            <p:ph type="body" idx="2"/>
          </p:nvPr>
        </p:nvSpPr>
        <p:spPr>
          <a:xfrm>
            <a:off x="4939500" y="204425"/>
            <a:ext cx="4333500" cy="482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13:30 Infrastructures for data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14:00 Work with Notebook</a:t>
            </a:r>
            <a:endParaRPr sz="15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14:30 Data sources and modelling</a:t>
            </a:r>
            <a:endParaRPr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500"/>
              <a:t>Data flow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Data modelling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15:00 Break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15:30 Team Work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16:00 Team work presentations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16:45 Summary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17:00 End</a:t>
            </a:r>
            <a:endParaRPr b="1"/>
          </a:p>
        </p:txBody>
      </p:sp>
      <p:sp>
        <p:nvSpPr>
          <p:cNvPr id="495" name="Google Shape;495;p7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(latin datum in singular = thing given)</a:t>
            </a:r>
            <a:endParaRPr/>
          </a:p>
        </p:txBody>
      </p:sp>
      <p:sp>
        <p:nvSpPr>
          <p:cNvPr id="145" name="Google Shape;145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Data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Term first used in relation with computers in the 40-50ies 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Plural but often used in singular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Means </a:t>
            </a:r>
            <a:r>
              <a:rPr lang="en" sz="1600" b="1"/>
              <a:t>any set of symbols</a:t>
            </a:r>
            <a:endParaRPr sz="1600" b="1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Needs processing and interpretation to become </a:t>
            </a:r>
            <a:r>
              <a:rPr lang="en" sz="1600" b="1"/>
              <a:t>information</a:t>
            </a:r>
            <a:r>
              <a:rPr lang="en" sz="1600"/>
              <a:t> 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A lot of information and experience become </a:t>
            </a:r>
            <a:r>
              <a:rPr lang="en" sz="1600" b="1"/>
              <a:t>true belief / knowledge</a:t>
            </a:r>
            <a:r>
              <a:rPr lang="en" sz="1600"/>
              <a:t> </a:t>
            </a:r>
            <a:endParaRPr sz="1600"/>
          </a:p>
        </p:txBody>
      </p:sp>
      <p:sp>
        <p:nvSpPr>
          <p:cNvPr id="146" name="Google Shape;146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47" name="Google Shape;147;p29"/>
          <p:cNvSpPr txBox="1">
            <a:spLocks noGrp="1"/>
          </p:cNvSpPr>
          <p:nvPr>
            <p:ph type="body" idx="1"/>
          </p:nvPr>
        </p:nvSpPr>
        <p:spPr>
          <a:xfrm>
            <a:off x="4370575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Digital (represented by 0 and 1) or analog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Moves in serial or parallel 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Stored on magnetic (tapes, hard disks, SSD, RAM ...), optical (CD, DVD) or mechanical devices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Most computers work on digital data and with the binary numeral system (“alphabet”)</a:t>
            </a:r>
            <a:endParaRPr sz="160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74"/>
          <p:cNvSpPr txBox="1">
            <a:spLocks noGrp="1"/>
          </p:cNvSpPr>
          <p:nvPr>
            <p:ph type="title"/>
          </p:nvPr>
        </p:nvSpPr>
        <p:spPr>
          <a:xfrm>
            <a:off x="1659900" y="2285400"/>
            <a:ext cx="5824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Data Flow Analysis</a:t>
            </a:r>
            <a:endParaRPr sz="3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Data Modelling</a:t>
            </a:r>
            <a:endParaRPr sz="3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(Brief)</a:t>
            </a:r>
            <a:endParaRPr sz="3000"/>
          </a:p>
        </p:txBody>
      </p:sp>
      <p:sp>
        <p:nvSpPr>
          <p:cNvPr id="501" name="Google Shape;501;p7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7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the data flow and model your data</a:t>
            </a:r>
            <a:endParaRPr/>
          </a:p>
        </p:txBody>
      </p:sp>
      <p:sp>
        <p:nvSpPr>
          <p:cNvPr id="507" name="Google Shape;507;p7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51</a:t>
            </a:fld>
            <a:endParaRPr/>
          </a:p>
        </p:txBody>
      </p:sp>
      <p:sp>
        <p:nvSpPr>
          <p:cNvPr id="508" name="Google Shape;508;p75"/>
          <p:cNvSpPr txBox="1"/>
          <p:nvPr/>
        </p:nvSpPr>
        <p:spPr>
          <a:xfrm>
            <a:off x="422325" y="124682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Why</a:t>
            </a:r>
            <a:endParaRPr sz="2100" b="1">
              <a:solidFill>
                <a:srgbClr val="000000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Know your data, needed for good inference / data science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Data flow may have impact on the data quality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Identify risks and incompatibilities in the DAQ and computing system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Make appropriate data model and structure</a:t>
            </a:r>
            <a:endParaRPr sz="1600">
              <a:solidFill>
                <a:srgbClr val="595959"/>
              </a:solidFill>
            </a:endParaRPr>
          </a:p>
        </p:txBody>
      </p:sp>
      <p:sp>
        <p:nvSpPr>
          <p:cNvPr id="509" name="Google Shape;509;p75"/>
          <p:cNvSpPr txBox="1"/>
          <p:nvPr/>
        </p:nvSpPr>
        <p:spPr>
          <a:xfrm>
            <a:off x="4763200" y="1207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Data flow</a:t>
            </a:r>
            <a:endParaRPr sz="2100" b="1">
              <a:solidFill>
                <a:srgbClr val="000000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From input source via</a:t>
            </a:r>
            <a:endParaRPr sz="1600">
              <a:solidFill>
                <a:srgbClr val="595959"/>
              </a:solidFill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○"/>
            </a:pPr>
            <a:r>
              <a:rPr lang="en" sz="1600">
                <a:solidFill>
                  <a:srgbClr val="595959"/>
                </a:solidFill>
              </a:rPr>
              <a:t>Network</a:t>
            </a:r>
            <a:endParaRPr sz="1600">
              <a:solidFill>
                <a:srgbClr val="595959"/>
              </a:solidFill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○"/>
            </a:pPr>
            <a:r>
              <a:rPr lang="en" sz="1600">
                <a:solidFill>
                  <a:srgbClr val="595959"/>
                </a:solidFill>
              </a:rPr>
              <a:t>Storage</a:t>
            </a:r>
            <a:endParaRPr sz="1600">
              <a:solidFill>
                <a:srgbClr val="595959"/>
              </a:solidFill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○"/>
            </a:pPr>
            <a:r>
              <a:rPr lang="en" sz="1600">
                <a:solidFill>
                  <a:srgbClr val="595959"/>
                </a:solidFill>
              </a:rPr>
              <a:t>Preprocessing</a:t>
            </a:r>
            <a:endParaRPr sz="1600">
              <a:solidFill>
                <a:srgbClr val="595959"/>
              </a:solidFill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○"/>
            </a:pPr>
            <a:r>
              <a:rPr lang="en" sz="1600">
                <a:solidFill>
                  <a:srgbClr val="595959"/>
                </a:solidFill>
              </a:rPr>
              <a:t>Analysis</a:t>
            </a:r>
            <a:endParaRPr sz="1600">
              <a:solidFill>
                <a:srgbClr val="595959"/>
              </a:solidFill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○"/>
            </a:pPr>
            <a:r>
              <a:rPr lang="en" sz="1600">
                <a:solidFill>
                  <a:srgbClr val="595959"/>
                </a:solidFill>
              </a:rPr>
              <a:t>Output storage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Presentation (publication, talk)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Lobbying / Convincing 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Decision / Product</a:t>
            </a:r>
            <a:endParaRPr sz="1600">
              <a:solidFill>
                <a:srgbClr val="59595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7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the data flow - conceptual data model</a:t>
            </a:r>
            <a:endParaRPr/>
          </a:p>
        </p:txBody>
      </p:sp>
      <p:sp>
        <p:nvSpPr>
          <p:cNvPr id="515" name="Google Shape;515;p7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52</a:t>
            </a:fld>
            <a:endParaRPr/>
          </a:p>
        </p:txBody>
      </p:sp>
      <p:sp>
        <p:nvSpPr>
          <p:cNvPr id="516" name="Google Shape;516;p76"/>
          <p:cNvSpPr txBox="1"/>
          <p:nvPr/>
        </p:nvSpPr>
        <p:spPr>
          <a:xfrm>
            <a:off x="422325" y="1246825"/>
            <a:ext cx="3999900" cy="28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High level</a:t>
            </a:r>
            <a:endParaRPr sz="2100" b="1">
              <a:solidFill>
                <a:srgbClr val="000000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The idea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Terms/entities and relationships between them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Not the actual data model design (logical)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Not the physical data model</a:t>
            </a:r>
            <a:endParaRPr sz="1600">
              <a:solidFill>
                <a:srgbClr val="595959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>
              <a:solidFill>
                <a:srgbClr val="595959"/>
              </a:solidFill>
            </a:endParaRPr>
          </a:p>
        </p:txBody>
      </p:sp>
      <p:sp>
        <p:nvSpPr>
          <p:cNvPr id="517" name="Google Shape;517;p76"/>
          <p:cNvSpPr txBox="1"/>
          <p:nvPr/>
        </p:nvSpPr>
        <p:spPr>
          <a:xfrm>
            <a:off x="4763200" y="1207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Example</a:t>
            </a:r>
            <a:endParaRPr sz="2100" b="1">
              <a:solidFill>
                <a:srgbClr val="000000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PubliBike vibration sensors and location data</a:t>
            </a: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Classify street surface type and status with machine learning </a:t>
            </a: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Sell street maps to “Tiefbauamt”</a:t>
            </a:r>
            <a:endParaRPr sz="1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7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the data flow - logical data model</a:t>
            </a:r>
            <a:endParaRPr/>
          </a:p>
        </p:txBody>
      </p:sp>
      <p:sp>
        <p:nvSpPr>
          <p:cNvPr id="523" name="Google Shape;523;p7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53</a:t>
            </a:fld>
            <a:endParaRPr/>
          </a:p>
        </p:txBody>
      </p:sp>
      <p:sp>
        <p:nvSpPr>
          <p:cNvPr id="524" name="Google Shape;524;p77"/>
          <p:cNvSpPr txBox="1"/>
          <p:nvPr/>
        </p:nvSpPr>
        <p:spPr>
          <a:xfrm>
            <a:off x="422325" y="1246825"/>
            <a:ext cx="3999900" cy="3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Concerns</a:t>
            </a:r>
            <a:endParaRPr sz="2100" b="1">
              <a:solidFill>
                <a:srgbClr val="000000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Data set organisations (multiple files)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Metadata organisation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File organisation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Data organisation within files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Data organisation within databases (tables, columns ...) see day 3</a:t>
            </a:r>
            <a:endParaRPr sz="1600">
              <a:solidFill>
                <a:srgbClr val="595959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>
              <a:solidFill>
                <a:srgbClr val="595959"/>
              </a:solidFill>
            </a:endParaRPr>
          </a:p>
        </p:txBody>
      </p:sp>
      <p:sp>
        <p:nvSpPr>
          <p:cNvPr id="525" name="Google Shape;525;p77"/>
          <p:cNvSpPr txBox="1"/>
          <p:nvPr/>
        </p:nvSpPr>
        <p:spPr>
          <a:xfrm>
            <a:off x="4763200" y="1207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Example</a:t>
            </a:r>
            <a:endParaRPr sz="2100" b="1">
              <a:solidFill>
                <a:srgbClr val="000000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The column names in a dataframe</a:t>
            </a: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Relations between columns in different dataframes</a:t>
            </a: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….</a:t>
            </a:r>
            <a:endParaRPr sz="1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flow diagrams - an example</a:t>
            </a:r>
            <a:endParaRPr/>
          </a:p>
        </p:txBody>
      </p:sp>
      <p:sp>
        <p:nvSpPr>
          <p:cNvPr id="531" name="Google Shape;531;p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54</a:t>
            </a:fld>
            <a:endParaRPr/>
          </a:p>
        </p:txBody>
      </p:sp>
      <p:sp>
        <p:nvSpPr>
          <p:cNvPr id="532" name="Google Shape;532;p78"/>
          <p:cNvSpPr txBox="1"/>
          <p:nvPr/>
        </p:nvSpPr>
        <p:spPr>
          <a:xfrm>
            <a:off x="422325" y="1246825"/>
            <a:ext cx="3999900" cy="11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595959"/>
              </a:buClr>
              <a:buSzPts val="1600"/>
              <a:buChar char="●"/>
            </a:pPr>
            <a:endParaRPr sz="1600">
              <a:solidFill>
                <a:srgbClr val="595959"/>
              </a:solidFill>
            </a:endParaRPr>
          </a:p>
        </p:txBody>
      </p:sp>
      <p:cxnSp>
        <p:nvCxnSpPr>
          <p:cNvPr id="533" name="Google Shape;533;p78"/>
          <p:cNvCxnSpPr/>
          <p:nvPr/>
        </p:nvCxnSpPr>
        <p:spPr>
          <a:xfrm>
            <a:off x="422325" y="3640825"/>
            <a:ext cx="1227300" cy="1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4" name="Google Shape;534;p78"/>
          <p:cNvSpPr txBox="1"/>
          <p:nvPr/>
        </p:nvSpPr>
        <p:spPr>
          <a:xfrm>
            <a:off x="3013125" y="3139450"/>
            <a:ext cx="1474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Laptop file</a:t>
            </a:r>
            <a:endParaRPr/>
          </a:p>
        </p:txBody>
      </p:sp>
      <p:sp>
        <p:nvSpPr>
          <p:cNvPr id="535" name="Google Shape;535;p78"/>
          <p:cNvSpPr txBox="1"/>
          <p:nvPr/>
        </p:nvSpPr>
        <p:spPr>
          <a:xfrm>
            <a:off x="422325" y="3018025"/>
            <a:ext cx="1707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archive.ics.uci.edu/ml/datasets/iris</a:t>
            </a:r>
            <a:endParaRPr/>
          </a:p>
        </p:txBody>
      </p:sp>
      <p:cxnSp>
        <p:nvCxnSpPr>
          <p:cNvPr id="536" name="Google Shape;536;p78"/>
          <p:cNvCxnSpPr/>
          <p:nvPr/>
        </p:nvCxnSpPr>
        <p:spPr>
          <a:xfrm>
            <a:off x="422325" y="2993125"/>
            <a:ext cx="1227300" cy="1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7" name="Google Shape;537;p78"/>
          <p:cNvCxnSpPr>
            <a:stCxn id="535" idx="3"/>
          </p:cNvCxnSpPr>
          <p:nvPr/>
        </p:nvCxnSpPr>
        <p:spPr>
          <a:xfrm>
            <a:off x="2129325" y="3304375"/>
            <a:ext cx="7092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8" name="Google Shape;538;p78"/>
          <p:cNvCxnSpPr/>
          <p:nvPr/>
        </p:nvCxnSpPr>
        <p:spPr>
          <a:xfrm>
            <a:off x="3013125" y="2993125"/>
            <a:ext cx="1120800" cy="3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9" name="Google Shape;539;p78"/>
          <p:cNvCxnSpPr/>
          <p:nvPr/>
        </p:nvCxnSpPr>
        <p:spPr>
          <a:xfrm>
            <a:off x="4422225" y="3304375"/>
            <a:ext cx="7092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0" name="Google Shape;540;p78"/>
          <p:cNvCxnSpPr/>
          <p:nvPr/>
        </p:nvCxnSpPr>
        <p:spPr>
          <a:xfrm>
            <a:off x="3013125" y="3660025"/>
            <a:ext cx="1120800" cy="3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1" name="Google Shape;541;p78"/>
          <p:cNvCxnSpPr/>
          <p:nvPr/>
        </p:nvCxnSpPr>
        <p:spPr>
          <a:xfrm>
            <a:off x="764625" y="4432150"/>
            <a:ext cx="7092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42" name="Google Shape;542;p78"/>
          <p:cNvSpPr/>
          <p:nvPr/>
        </p:nvSpPr>
        <p:spPr>
          <a:xfrm>
            <a:off x="1923525" y="3826375"/>
            <a:ext cx="1120800" cy="11115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78"/>
          <p:cNvSpPr txBox="1"/>
          <p:nvPr/>
        </p:nvSpPr>
        <p:spPr>
          <a:xfrm>
            <a:off x="2018775" y="4149100"/>
            <a:ext cx="1474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cxnSp>
        <p:nvCxnSpPr>
          <p:cNvPr id="544" name="Google Shape;544;p78"/>
          <p:cNvCxnSpPr/>
          <p:nvPr/>
        </p:nvCxnSpPr>
        <p:spPr>
          <a:xfrm>
            <a:off x="3298275" y="4432150"/>
            <a:ext cx="7092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45" name="Google Shape;545;p78"/>
          <p:cNvSpPr txBox="1"/>
          <p:nvPr/>
        </p:nvSpPr>
        <p:spPr>
          <a:xfrm>
            <a:off x="6379681" y="241700"/>
            <a:ext cx="214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is no industry standard for illustrating your data flow.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example is relatively text based.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Many people also use flow charts.</a:t>
            </a:r>
            <a:endParaRPr/>
          </a:p>
        </p:txBody>
      </p:sp>
      <p:pic>
        <p:nvPicPr>
          <p:cNvPr id="546" name="Google Shape;546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325" y="1252614"/>
            <a:ext cx="4876656" cy="3804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47" name="Google Shape;547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9675" y="2466105"/>
            <a:ext cx="1962639" cy="26773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7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the data flow - physical data model</a:t>
            </a:r>
            <a:endParaRPr/>
          </a:p>
        </p:txBody>
      </p:sp>
      <p:sp>
        <p:nvSpPr>
          <p:cNvPr id="553" name="Google Shape;553;p7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55</a:t>
            </a:fld>
            <a:endParaRPr/>
          </a:p>
        </p:txBody>
      </p:sp>
      <p:sp>
        <p:nvSpPr>
          <p:cNvPr id="554" name="Google Shape;554;p79"/>
          <p:cNvSpPr txBox="1"/>
          <p:nvPr/>
        </p:nvSpPr>
        <p:spPr>
          <a:xfrm>
            <a:off x="422325" y="124682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Concerns</a:t>
            </a:r>
            <a:endParaRPr sz="2100" b="1">
              <a:solidFill>
                <a:srgbClr val="000000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Data set size at each step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Storage types, backup, security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Velocity (time between steps)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Memory considerations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Lifetime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Formats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Analysis tools</a:t>
            </a:r>
            <a:endParaRPr sz="1600">
              <a:solidFill>
                <a:srgbClr val="595959"/>
              </a:solidFill>
            </a:endParaRPr>
          </a:p>
        </p:txBody>
      </p:sp>
      <p:sp>
        <p:nvSpPr>
          <p:cNvPr id="555" name="Google Shape;555;p79"/>
          <p:cNvSpPr txBox="1"/>
          <p:nvPr/>
        </p:nvSpPr>
        <p:spPr>
          <a:xfrm>
            <a:off x="4763200" y="1207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...</a:t>
            </a:r>
            <a:endParaRPr sz="2100" b="1">
              <a:solidFill>
                <a:srgbClr val="000000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Analysis time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CPU capacity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Bandwidth capacity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...</a:t>
            </a:r>
            <a:endParaRPr sz="160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rgbClr val="595959"/>
                </a:solidFill>
              </a:rPr>
              <a:t>All gives requirements to your data infrastructure which you may have or need to buy or rent.</a:t>
            </a:r>
            <a:endParaRPr sz="16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8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work - 5 Teams (30 Minutes) </a:t>
            </a:r>
            <a:endParaRPr/>
          </a:p>
        </p:txBody>
      </p:sp>
      <p:sp>
        <p:nvSpPr>
          <p:cNvPr id="561" name="Google Shape;561;p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56</a:t>
            </a:fld>
            <a:endParaRPr/>
          </a:p>
        </p:txBody>
      </p:sp>
      <p:sp>
        <p:nvSpPr>
          <p:cNvPr id="562" name="Google Shape;562;p80"/>
          <p:cNvSpPr txBox="1"/>
          <p:nvPr/>
        </p:nvSpPr>
        <p:spPr>
          <a:xfrm>
            <a:off x="422325" y="1110400"/>
            <a:ext cx="7461000" cy="355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You can do this in a notebook, on paper in the room or on some slides</a:t>
            </a:r>
            <a:endParaRPr sz="1700"/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rgbClr val="595959"/>
                </a:solidFill>
              </a:rPr>
              <a:t>Formulate a data science challenge or take this one:</a:t>
            </a:r>
            <a:endParaRPr b="1">
              <a:solidFill>
                <a:schemeClr val="dk1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○"/>
            </a:pPr>
            <a:r>
              <a:rPr lang="en">
                <a:solidFill>
                  <a:schemeClr val="dk1"/>
                </a:solidFill>
              </a:rPr>
              <a:t>Mapping Bern road surface conditions with Publibikes</a:t>
            </a:r>
            <a:r>
              <a:rPr lang="en" sz="1600">
                <a:solidFill>
                  <a:srgbClr val="595959"/>
                </a:solidFill>
              </a:rPr>
              <a:t> 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Sketch the conceptual data model</a:t>
            </a:r>
            <a:endParaRPr sz="1600">
              <a:solidFill>
                <a:srgbClr val="595959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Sketch/tabulate the logical data model</a:t>
            </a: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Sketch the data flow diagram</a:t>
            </a: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Sketch the physical data model</a:t>
            </a:r>
            <a:endParaRPr sz="160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Presentations at 16:00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563" name="Google Shape;563;p80"/>
          <p:cNvSpPr txBox="1"/>
          <p:nvPr/>
        </p:nvSpPr>
        <p:spPr>
          <a:xfrm>
            <a:off x="516900" y="4444150"/>
            <a:ext cx="63975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8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 (16:45 - 17:00)</a:t>
            </a:r>
            <a:endParaRPr/>
          </a:p>
        </p:txBody>
      </p:sp>
      <p:sp>
        <p:nvSpPr>
          <p:cNvPr id="569" name="Google Shape;569;p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57</a:t>
            </a:fld>
            <a:endParaRPr/>
          </a:p>
        </p:txBody>
      </p:sp>
      <p:sp>
        <p:nvSpPr>
          <p:cNvPr id="570" name="Google Shape;570;p81"/>
          <p:cNvSpPr txBox="1"/>
          <p:nvPr/>
        </p:nvSpPr>
        <p:spPr>
          <a:xfrm>
            <a:off x="422325" y="1246825"/>
            <a:ext cx="7676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...</a:t>
            </a:r>
            <a:endParaRPr sz="2900" b="1"/>
          </a:p>
          <a:p>
            <a:pPr marL="457200" lvl="0" indent="-381000" algn="l" rtl="0">
              <a:lnSpc>
                <a:spcPct val="115000"/>
              </a:lnSpc>
              <a:spcBef>
                <a:spcPts val="1600"/>
              </a:spcBef>
              <a:spcAft>
                <a:spcPts val="1200"/>
              </a:spcAft>
              <a:buClr>
                <a:srgbClr val="595959"/>
              </a:buClr>
              <a:buSzPts val="2400"/>
              <a:buChar char="●"/>
            </a:pPr>
            <a:r>
              <a:rPr lang="en" sz="1900" u="sng">
                <a:solidFill>
                  <a:schemeClr val="hlink"/>
                </a:solidFill>
                <a:hlinkClick r:id="rId3"/>
              </a:rPr>
              <a:t>https://jakevdp.github.io/PythonDataScienceHandbook/</a:t>
            </a:r>
            <a:endParaRPr sz="1600">
              <a:solidFill>
                <a:srgbClr val="595959"/>
              </a:solidFill>
            </a:endParaRPr>
          </a:p>
        </p:txBody>
      </p:sp>
      <p:sp>
        <p:nvSpPr>
          <p:cNvPr id="571" name="Google Shape;571;p81"/>
          <p:cNvSpPr txBox="1"/>
          <p:nvPr/>
        </p:nvSpPr>
        <p:spPr>
          <a:xfrm>
            <a:off x="4701375" y="124682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100" b="1"/>
              <a:t>....</a:t>
            </a:r>
            <a:endParaRPr sz="1600">
              <a:solidFill>
                <a:srgbClr val="595959"/>
              </a:solidFill>
            </a:endParaRPr>
          </a:p>
        </p:txBody>
      </p:sp>
      <p:sp>
        <p:nvSpPr>
          <p:cNvPr id="572" name="Google Shape;572;p81"/>
          <p:cNvSpPr txBox="1"/>
          <p:nvPr/>
        </p:nvSpPr>
        <p:spPr>
          <a:xfrm>
            <a:off x="516900" y="3982600"/>
            <a:ext cx="63975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82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37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END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CAS Applied Data Science - Module 1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Tomorrow web scraping and data visualisation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78" name="Google Shape;578;p8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58</a:t>
            </a:fld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83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science platform(s)</a:t>
            </a:r>
            <a:endParaRPr/>
          </a:p>
        </p:txBody>
      </p:sp>
      <p:sp>
        <p:nvSpPr>
          <p:cNvPr id="584" name="Google Shape;584;p83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Anaconda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Free open source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6M users in 2018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Comes with GUI, Python, R RStudio, Jupyter …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Linux, MacOS, Windows</a:t>
            </a:r>
            <a:endParaRPr sz="1600"/>
          </a:p>
        </p:txBody>
      </p:sp>
      <p:sp>
        <p:nvSpPr>
          <p:cNvPr id="585" name="Google Shape;585;p83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...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https://en.wikipedia.org/wiki/Anaconda_(Python_distribution)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endParaRPr sz="1600"/>
          </a:p>
        </p:txBody>
      </p:sp>
      <p:sp>
        <p:nvSpPr>
          <p:cNvPr id="586" name="Google Shape;586;p8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59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endParaRPr/>
          </a:p>
        </p:txBody>
      </p:sp>
      <p:sp>
        <p:nvSpPr>
          <p:cNvPr id="153" name="Google Shape;153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Data example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Radius of the earth</a:t>
            </a:r>
            <a:endParaRPr sz="1600"/>
          </a:p>
          <a:p>
            <a:pPr marL="914400" lvl="1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46 100 km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 this case value with unit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Normally only the value is stored</a:t>
            </a:r>
            <a:endParaRPr sz="1600"/>
          </a:p>
        </p:txBody>
      </p:sp>
      <p:sp>
        <p:nvSpPr>
          <p:cNvPr id="154" name="Google Shape;154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55" name="Google Shape;155;p30"/>
          <p:cNvSpPr txBox="1">
            <a:spLocks noGrp="1"/>
          </p:cNvSpPr>
          <p:nvPr>
            <p:ph type="body" idx="1"/>
          </p:nvPr>
        </p:nvSpPr>
        <p:spPr>
          <a:xfrm>
            <a:off x="4037175" y="1152475"/>
            <a:ext cx="498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Metadata (data about data) example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Unit: km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Author: Eratosthenes of Cyrene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Date: 240 BC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Location: Egypt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Method: Well, stick, sun shadow</a:t>
            </a:r>
            <a:endParaRPr sz="160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8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 Anaconda, launch Jupyter</a:t>
            </a:r>
            <a:endParaRPr/>
          </a:p>
        </p:txBody>
      </p:sp>
      <p:sp>
        <p:nvSpPr>
          <p:cNvPr id="592" name="Google Shape;592;p84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Steps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Go to Download on the Anaconda webpage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Download and install  Anaconda with Python 3 for your OS 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Install R from the command line: conda install -c r r-irkernel</a:t>
            </a:r>
            <a:endParaRPr sz="1600"/>
          </a:p>
        </p:txBody>
      </p:sp>
      <p:sp>
        <p:nvSpPr>
          <p:cNvPr id="593" name="Google Shape;593;p84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...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Install more packages ...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Start the Graphical User Interface (GUI) : anaconda-navigator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Launch Jupyter Lab and open the first notebook on Ilias</a:t>
            </a:r>
            <a:endParaRPr sz="1600"/>
          </a:p>
        </p:txBody>
      </p:sp>
      <p:sp>
        <p:nvSpPr>
          <p:cNvPr id="594" name="Google Shape;594;p8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60</a:t>
            </a:fld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8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your GitHub CAS repo</a:t>
            </a:r>
            <a:endParaRPr/>
          </a:p>
        </p:txBody>
      </p:sp>
      <p:sp>
        <p:nvSpPr>
          <p:cNvPr id="600" name="Google Shape;600;p85"/>
          <p:cNvSpPr txBox="1">
            <a:spLocks noGrp="1"/>
          </p:cNvSpPr>
          <p:nvPr>
            <p:ph type="body" idx="1"/>
          </p:nvPr>
        </p:nvSpPr>
        <p:spPr>
          <a:xfrm>
            <a:off x="417151" y="1374825"/>
            <a:ext cx="83097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If you don’t have one, create your GitHub account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If you don’t have one, create your GitHub account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Create a CAS repository 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Upload your CAS material there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You will learn more about GitHub and git in Module 4</a:t>
            </a:r>
            <a:endParaRPr sz="1600"/>
          </a:p>
        </p:txBody>
      </p:sp>
      <p:sp>
        <p:nvSpPr>
          <p:cNvPr id="601" name="Google Shape;601;p8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61</a:t>
            </a:fld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86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Datasets to work with</a:t>
            </a:r>
            <a:endParaRPr/>
          </a:p>
        </p:txBody>
      </p:sp>
      <p:sp>
        <p:nvSpPr>
          <p:cNvPr id="607" name="Google Shape;607;p86"/>
          <p:cNvSpPr txBox="1">
            <a:spLocks noGrp="1"/>
          </p:cNvSpPr>
          <p:nvPr>
            <p:ph type="body" idx="1"/>
          </p:nvPr>
        </p:nvSpPr>
        <p:spPr>
          <a:xfrm>
            <a:off x="2400300" y="1602675"/>
            <a:ext cx="32502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Choose your own or take 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Bring your own from work or research (on laptop)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Search internet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If your set is too big … tell me</a:t>
            </a:r>
            <a:endParaRPr sz="1600"/>
          </a:p>
        </p:txBody>
      </p:sp>
      <p:sp>
        <p:nvSpPr>
          <p:cNvPr id="608" name="Google Shape;608;p86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a public dataset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https://archive.ics.uci.edu/ml/datasets.html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https://www.kaggle.com/datasets</a:t>
            </a:r>
            <a:endParaRPr sz="1600"/>
          </a:p>
        </p:txBody>
      </p:sp>
      <p:sp>
        <p:nvSpPr>
          <p:cNvPr id="609" name="Google Shape;609;p8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62</a:t>
            </a:fld>
            <a:endParaRPr/>
          </a:p>
        </p:txBody>
      </p:sp>
      <p:sp>
        <p:nvSpPr>
          <p:cNvPr id="610" name="Google Shape;610;p86"/>
          <p:cNvSpPr txBox="1"/>
          <p:nvPr/>
        </p:nvSpPr>
        <p:spPr>
          <a:xfrm>
            <a:off x="2525000" y="3905150"/>
            <a:ext cx="5973000" cy="7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You may (ideally) work with one dataset through the whole CAS or use severals according to what is to be done.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examples </a:t>
            </a:r>
            <a:endParaRPr/>
          </a:p>
        </p:txBody>
      </p:sp>
      <p:sp>
        <p:nvSpPr>
          <p:cNvPr id="161" name="Google Shape;161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162" name="Google Shape;16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025" y="1208325"/>
            <a:ext cx="3732375" cy="2400596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1"/>
          <p:cNvSpPr txBox="1"/>
          <p:nvPr/>
        </p:nvSpPr>
        <p:spPr>
          <a:xfrm>
            <a:off x="4750975" y="1208325"/>
            <a:ext cx="4212300" cy="25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Char char="●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</a:rPr>
              <a:t>Figure shows data from Mesopotamia or Egypt (?) 3-5k years ago.</a:t>
            </a: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Char char="●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</a:rPr>
              <a:t>Natural numbers</a:t>
            </a: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Char char="●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</a:rPr>
              <a:t>Binary numbers</a:t>
            </a: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Char char="○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</a:rPr>
              <a:t>“Hello!” in binary form:</a:t>
            </a: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</a:rPr>
              <a:t>01001000 01100101 01101100 01101100  01101111 00100001</a:t>
            </a: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164" name="Google Shape;164;p31"/>
          <p:cNvSpPr txBox="1"/>
          <p:nvPr/>
        </p:nvSpPr>
        <p:spPr>
          <a:xfrm>
            <a:off x="700025" y="3799525"/>
            <a:ext cx="3000000" cy="10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31"/>
          <p:cNvSpPr txBox="1"/>
          <p:nvPr/>
        </p:nvSpPr>
        <p:spPr>
          <a:xfrm>
            <a:off x="1559400" y="4315825"/>
            <a:ext cx="6025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rgbClr val="222222"/>
                </a:solidFill>
                <a:highlight>
                  <a:srgbClr val="FFFFFF"/>
                </a:highlight>
              </a:rPr>
              <a:t>Data -&gt; Information -&gt; Knowledge -&gt; Decision</a:t>
            </a:r>
            <a:endParaRPr sz="2300"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and Science</a:t>
            </a:r>
            <a:endParaRPr/>
          </a:p>
        </p:txBody>
      </p:sp>
      <p:sp>
        <p:nvSpPr>
          <p:cNvPr id="171" name="Google Shape;171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Science</a:t>
            </a:r>
            <a:endParaRPr sz="21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enterprise of building and organising knowledge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Ideally based on reproducible experiments (good practise since Galileo)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Should produce falsifiable predictions (normative definition from Karl Popper)</a:t>
            </a:r>
            <a:endParaRPr sz="1600"/>
          </a:p>
        </p:txBody>
      </p:sp>
      <p:sp>
        <p:nvSpPr>
          <p:cNvPr id="172" name="Google Shape;172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173" name="Google Shape;17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000" y="1170125"/>
            <a:ext cx="3880074" cy="33406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3"/>
          <p:cNvSpPr txBox="1">
            <a:spLocks noGrp="1"/>
          </p:cNvSpPr>
          <p:nvPr>
            <p:ph type="body" idx="1"/>
          </p:nvPr>
        </p:nvSpPr>
        <p:spPr>
          <a:xfrm>
            <a:off x="311700" y="44502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</a:rPr>
              <a:t>Data Science</a:t>
            </a:r>
            <a:endParaRPr sz="21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Uses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Mathematics and Statistics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Computer Science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Domain expertise</a:t>
            </a:r>
            <a:endParaRPr sz="16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on data to build information and extract knowledge (for decisions and actions)</a:t>
            </a:r>
            <a:endParaRPr sz="16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It is the theory of making science with data.</a:t>
            </a:r>
            <a:endParaRPr sz="16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Very general skills increasingly needed in all empirical research and business </a:t>
            </a:r>
            <a:endParaRPr sz="1600"/>
          </a:p>
        </p:txBody>
      </p:sp>
      <p:sp>
        <p:nvSpPr>
          <p:cNvPr id="179" name="Google Shape;179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180" name="Google Shape;18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9375" y="1187075"/>
            <a:ext cx="341640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3215</Words>
  <Application>Microsoft Office PowerPoint</Application>
  <PresentationFormat>Bildschirmpräsentation (16:9)</PresentationFormat>
  <Paragraphs>656</Paragraphs>
  <Slides>62</Slides>
  <Notes>62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62</vt:i4>
      </vt:variant>
    </vt:vector>
  </HeadingPairs>
  <TitlesOfParts>
    <vt:vector size="68" baseType="lpstr">
      <vt:lpstr>Verdana</vt:lpstr>
      <vt:lpstr>Raleway</vt:lpstr>
      <vt:lpstr>Lato</vt:lpstr>
      <vt:lpstr>Arial</vt:lpstr>
      <vt:lpstr>Simple Light</vt:lpstr>
      <vt:lpstr>Swiss</vt:lpstr>
      <vt:lpstr> CAS Applied Data Science - Module 1  Data Acquisition and Management  PD Dr. Sigve Haug  Bern, 2023-08-23</vt:lpstr>
      <vt:lpstr>Module 1 Purpose and Format</vt:lpstr>
      <vt:lpstr>Module 1 Overview</vt:lpstr>
      <vt:lpstr>First morning</vt:lpstr>
      <vt:lpstr>Data (latin datum in singular = thing given)</vt:lpstr>
      <vt:lpstr>Data </vt:lpstr>
      <vt:lpstr>Data examples </vt:lpstr>
      <vt:lpstr>Data and Science</vt:lpstr>
      <vt:lpstr>PowerPoint-Präsentation</vt:lpstr>
      <vt:lpstr>PowerPoint-Präsentation</vt:lpstr>
      <vt:lpstr>Data Representations</vt:lpstr>
      <vt:lpstr>Most Computers understand only 0/1</vt:lpstr>
      <vt:lpstr>Data </vt:lpstr>
      <vt:lpstr>Analog to Digital Data (Digitisation) - ADC</vt:lpstr>
      <vt:lpstr>Data types and structures (in programming languages)</vt:lpstr>
      <vt:lpstr>Data types and structures</vt:lpstr>
      <vt:lpstr>Data and some vocabulary</vt:lpstr>
      <vt:lpstr>Data volumes</vt:lpstr>
      <vt:lpstr>PowerPoint-Präsentation</vt:lpstr>
      <vt:lpstr>What is big data ?</vt:lpstr>
      <vt:lpstr>Data Quality</vt:lpstr>
      <vt:lpstr>Data Quality</vt:lpstr>
      <vt:lpstr>Data is stored in files</vt:lpstr>
      <vt:lpstr>Summary and Readings</vt:lpstr>
      <vt:lpstr>Time to get started with Jupyter and Colab      (you may install Anaconda later)</vt:lpstr>
      <vt:lpstr>Second half day</vt:lpstr>
      <vt:lpstr>Infrastructures for data</vt:lpstr>
      <vt:lpstr>What is a computer ?</vt:lpstr>
      <vt:lpstr>Infrastructures for data</vt:lpstr>
      <vt:lpstr>What is a cluster / data center ?</vt:lpstr>
      <vt:lpstr>From laptops to supercomputers (academic)</vt:lpstr>
      <vt:lpstr>The pyramid of computing infrastructures</vt:lpstr>
      <vt:lpstr>The CH pyramid of academic computing infrastructures</vt:lpstr>
      <vt:lpstr>www.top500.org  Amazon/google/etc data centers are an order of magnitude larger than CSCS</vt:lpstr>
      <vt:lpstr>How to use HPC/Supercomputers </vt:lpstr>
      <vt:lpstr>Infrastructures for data</vt:lpstr>
      <vt:lpstr>Infrastructures for data</vt:lpstr>
      <vt:lpstr>Infrastructures for data</vt:lpstr>
      <vt:lpstr>Infrastructures for data - price considerations</vt:lpstr>
      <vt:lpstr>Infrastructures for data</vt:lpstr>
      <vt:lpstr>Infrastructures for data - main providers</vt:lpstr>
      <vt:lpstr>Data acquisition (from primary data sources)</vt:lpstr>
      <vt:lpstr>Data acquisition (from primary data sources)</vt:lpstr>
      <vt:lpstr>Data acquisition</vt:lpstr>
      <vt:lpstr>Data acquisition (from secondary data sources) </vt:lpstr>
      <vt:lpstr>PowerPoint-Präsentation</vt:lpstr>
      <vt:lpstr>Much competitive business and research must leverage the new situation - www, IoT, big data, ML, AI, computing power  New skills are required from the data scientists  </vt:lpstr>
      <vt:lpstr> Continue to work on the notebook till :  15: 30 Break  A nice data science site: www.kaggle.com </vt:lpstr>
      <vt:lpstr>Second half day</vt:lpstr>
      <vt:lpstr>Data Flow Analysis Data Modelling (Brief)</vt:lpstr>
      <vt:lpstr>Analyse the data flow and model your data</vt:lpstr>
      <vt:lpstr>Analyse the data flow - conceptual data model</vt:lpstr>
      <vt:lpstr>Analyse the data flow - logical data model</vt:lpstr>
      <vt:lpstr>Data flow diagrams - an example</vt:lpstr>
      <vt:lpstr>Analyse the data flow - physical data model</vt:lpstr>
      <vt:lpstr>Team work - 5 Teams (30 Minutes) </vt:lpstr>
      <vt:lpstr>Summary (16:45 - 17:00)</vt:lpstr>
      <vt:lpstr>END CAS Applied Data Science - Module 1 Tomorrow web scraping and data visualisation </vt:lpstr>
      <vt:lpstr>Data science platform(s)</vt:lpstr>
      <vt:lpstr>Install Anaconda, launch Jupyter</vt:lpstr>
      <vt:lpstr>Create your GitHub CAS repo</vt:lpstr>
      <vt:lpstr>Datasets to work with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CAS Applied Data Science - Module 1  Data Acquisition and Management  PD Dr. Sigve Haug  Bern, 2023-08-23</dc:title>
  <cp:lastModifiedBy>Tim Schneller</cp:lastModifiedBy>
  <cp:revision>1</cp:revision>
  <dcterms:modified xsi:type="dcterms:W3CDTF">2023-08-23T11:50:57Z</dcterms:modified>
</cp:coreProperties>
</file>